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Default Extension="png" ContentType="image/png"/>
  <Override PartName="/ppt/slides/slide2.xml" ContentType="application/vnd.openxmlformats-officedocument.presentationml.slide+xml"/>
  <Override PartName="/ppt/slides/slide3.xml" ContentType="application/vnd.openxmlformats-officedocument.presentationml.slide+xml"/>
  <Default Extension="jpg" ContentType="image/jpg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x="11430000" cy="11595100"/>
  <p:notesSz cx="11430000" cy="115951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857250" y="1864169"/>
            <a:ext cx="9715500" cy="126282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714500" y="3367532"/>
            <a:ext cx="8001000" cy="15033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350" b="0" i="0">
                <a:solidFill>
                  <a:srgbClr val="FF726D"/>
                </a:solidFill>
                <a:latin typeface="Inconsolata"/>
                <a:cs typeface="Inconsolat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4050" b="0" i="0">
                <a:solidFill>
                  <a:schemeClr val="tx1"/>
                </a:solidFill>
                <a:latin typeface="Inconsolata"/>
                <a:cs typeface="Inconsolata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1430000" cy="7458709"/>
          </a:xfrm>
          <a:custGeom>
            <a:avLst/>
            <a:gdLst/>
            <a:ahLst/>
            <a:cxnLst/>
            <a:rect l="l" t="t" r="r" b="b"/>
            <a:pathLst>
              <a:path w="11430000" h="7458709">
                <a:moveTo>
                  <a:pt x="0" y="0"/>
                </a:moveTo>
                <a:lnTo>
                  <a:pt x="11430000" y="0"/>
                </a:lnTo>
                <a:lnTo>
                  <a:pt x="11430000" y="7458090"/>
                </a:lnTo>
                <a:lnTo>
                  <a:pt x="0" y="7458090"/>
                </a:lnTo>
                <a:lnTo>
                  <a:pt x="0" y="0"/>
                </a:lnTo>
                <a:close/>
              </a:path>
            </a:pathLst>
          </a:custGeom>
          <a:solidFill>
            <a:srgbClr val="24163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350" b="0" i="0">
                <a:solidFill>
                  <a:srgbClr val="FF726D"/>
                </a:solidFill>
                <a:latin typeface="Inconsolata"/>
                <a:cs typeface="Inconsolat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571500" y="1383093"/>
            <a:ext cx="4972050" cy="39688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5886450" y="1383093"/>
            <a:ext cx="4972050" cy="39688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350" b="0" i="0">
                <a:solidFill>
                  <a:srgbClr val="FF726D"/>
                </a:solidFill>
                <a:latin typeface="Inconsolata"/>
                <a:cs typeface="Inconsolat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854325" y="415925"/>
            <a:ext cx="5721350" cy="11303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350" b="0" i="0">
                <a:solidFill>
                  <a:srgbClr val="FF726D"/>
                </a:solidFill>
                <a:latin typeface="Inconsolata"/>
                <a:cs typeface="Inconsolat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344612" y="1404619"/>
            <a:ext cx="8740775" cy="1358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50" b="0" i="0">
                <a:solidFill>
                  <a:schemeClr val="tx1"/>
                </a:solidFill>
                <a:latin typeface="Inconsolata"/>
                <a:cs typeface="Inconsolata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3886200" y="5592508"/>
            <a:ext cx="3657600" cy="30067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571500" y="5592508"/>
            <a:ext cx="2628900" cy="30067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8229600" y="5592508"/>
            <a:ext cx="2628900" cy="30067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3.png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Relationship Id="rId3" Type="http://schemas.openxmlformats.org/officeDocument/2006/relationships/image" Target="../media/image3.png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png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3.png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
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1430000" cy="6000750"/>
          </a:xfrm>
          <a:custGeom>
            <a:avLst/>
            <a:gdLst/>
            <a:ahLst/>
            <a:cxnLst/>
            <a:rect l="l" t="t" r="r" b="b"/>
            <a:pathLst>
              <a:path w="11430000" h="6000750">
                <a:moveTo>
                  <a:pt x="0" y="0"/>
                </a:moveTo>
                <a:lnTo>
                  <a:pt x="11430000" y="0"/>
                </a:lnTo>
                <a:lnTo>
                  <a:pt x="11430000" y="6000750"/>
                </a:lnTo>
                <a:lnTo>
                  <a:pt x="0" y="6000750"/>
                </a:lnTo>
                <a:lnTo>
                  <a:pt x="0" y="0"/>
                </a:lnTo>
                <a:close/>
              </a:path>
            </a:pathLst>
          </a:custGeom>
          <a:solidFill>
            <a:srgbClr val="FF726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3584575" marR="5080">
              <a:lnSpc>
                <a:spcPct val="108000"/>
              </a:lnSpc>
              <a:spcBef>
                <a:spcPts val="100"/>
              </a:spcBef>
              <a:tabLst>
                <a:tab pos="5641340" algn="l"/>
                <a:tab pos="6927215" algn="l"/>
              </a:tabLst>
            </a:pPr>
            <a:r>
              <a:rPr dirty="0"/>
              <a:t>Digital	Trade  Organization	[D.T.O]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916487" y="3002915"/>
            <a:ext cx="5863590" cy="14916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700" marR="5080" indent="-29845">
              <a:lnSpc>
                <a:spcPct val="148100"/>
              </a:lnSpc>
              <a:spcBef>
                <a:spcPts val="100"/>
              </a:spcBef>
            </a:pPr>
            <a:r>
              <a:rPr dirty="0" sz="1350" spc="10">
                <a:latin typeface="Trebuchet MS"/>
                <a:cs typeface="Trebuchet MS"/>
              </a:rPr>
              <a:t>Global </a:t>
            </a:r>
            <a:r>
              <a:rPr dirty="0" sz="1350">
                <a:latin typeface="Trebuchet MS"/>
                <a:cs typeface="Trebuchet MS"/>
              </a:rPr>
              <a:t>trade </a:t>
            </a:r>
            <a:r>
              <a:rPr dirty="0" sz="1350" spc="30">
                <a:latin typeface="Trebuchet MS"/>
                <a:cs typeface="Trebuchet MS"/>
              </a:rPr>
              <a:t>is </a:t>
            </a:r>
            <a:r>
              <a:rPr dirty="0" sz="1350" spc="-5">
                <a:latin typeface="Trebuchet MS"/>
                <a:cs typeface="Trebuchet MS"/>
              </a:rPr>
              <a:t>key </a:t>
            </a:r>
            <a:r>
              <a:rPr dirty="0" sz="1350" spc="25">
                <a:latin typeface="Trebuchet MS"/>
                <a:cs typeface="Trebuchet MS"/>
              </a:rPr>
              <a:t>to </a:t>
            </a:r>
            <a:r>
              <a:rPr dirty="0" sz="1350" spc="20">
                <a:latin typeface="Trebuchet MS"/>
                <a:cs typeface="Trebuchet MS"/>
              </a:rPr>
              <a:t>the </a:t>
            </a:r>
            <a:r>
              <a:rPr dirty="0" sz="1350">
                <a:latin typeface="Trebuchet MS"/>
                <a:cs typeface="Trebuchet MS"/>
              </a:rPr>
              <a:t>growth </a:t>
            </a:r>
            <a:r>
              <a:rPr dirty="0" sz="1350" spc="25">
                <a:latin typeface="Trebuchet MS"/>
                <a:cs typeface="Trebuchet MS"/>
              </a:rPr>
              <a:t>of </a:t>
            </a:r>
            <a:r>
              <a:rPr dirty="0" sz="1350" spc="20">
                <a:latin typeface="Trebuchet MS"/>
                <a:cs typeface="Trebuchet MS"/>
              </a:rPr>
              <a:t>the </a:t>
            </a:r>
            <a:r>
              <a:rPr dirty="0" sz="1350" spc="15">
                <a:latin typeface="Trebuchet MS"/>
                <a:cs typeface="Trebuchet MS"/>
              </a:rPr>
              <a:t>world </a:t>
            </a:r>
            <a:r>
              <a:rPr dirty="0" sz="1350" spc="5">
                <a:latin typeface="Trebuchet MS"/>
                <a:cs typeface="Trebuchet MS"/>
              </a:rPr>
              <a:t>economy. </a:t>
            </a:r>
            <a:r>
              <a:rPr dirty="0" sz="1350" spc="-5">
                <a:latin typeface="Trebuchet MS"/>
                <a:cs typeface="Trebuchet MS"/>
              </a:rPr>
              <a:t>Our </a:t>
            </a:r>
            <a:r>
              <a:rPr dirty="0" sz="1350" spc="25">
                <a:latin typeface="Trebuchet MS"/>
                <a:cs typeface="Trebuchet MS"/>
              </a:rPr>
              <a:t>innovative  </a:t>
            </a:r>
            <a:r>
              <a:rPr dirty="0" sz="1350" spc="10">
                <a:latin typeface="Trebuchet MS"/>
                <a:cs typeface="Trebuchet MS"/>
              </a:rPr>
              <a:t>private</a:t>
            </a:r>
            <a:r>
              <a:rPr dirty="0" sz="1350" spc="-20">
                <a:latin typeface="Trebuchet MS"/>
                <a:cs typeface="Trebuchet MS"/>
              </a:rPr>
              <a:t> </a:t>
            </a:r>
            <a:r>
              <a:rPr dirty="0" sz="1350">
                <a:latin typeface="Trebuchet MS"/>
                <a:cs typeface="Trebuchet MS"/>
              </a:rPr>
              <a:t>trade</a:t>
            </a:r>
            <a:r>
              <a:rPr dirty="0" sz="1350" spc="-15">
                <a:latin typeface="Trebuchet MS"/>
                <a:cs typeface="Trebuchet MS"/>
              </a:rPr>
              <a:t> </a:t>
            </a:r>
            <a:r>
              <a:rPr dirty="0" sz="1350" spc="10">
                <a:latin typeface="Trebuchet MS"/>
                <a:cs typeface="Trebuchet MS"/>
              </a:rPr>
              <a:t>union,</a:t>
            </a:r>
            <a:r>
              <a:rPr dirty="0" sz="1350" spc="-55">
                <a:latin typeface="Trebuchet MS"/>
                <a:cs typeface="Trebuchet MS"/>
              </a:rPr>
              <a:t> </a:t>
            </a:r>
            <a:r>
              <a:rPr dirty="0" sz="1350" spc="25">
                <a:latin typeface="Trebuchet MS"/>
                <a:cs typeface="Trebuchet MS"/>
              </a:rPr>
              <a:t>backed</a:t>
            </a:r>
            <a:r>
              <a:rPr dirty="0" sz="1350" spc="-15">
                <a:latin typeface="Trebuchet MS"/>
                <a:cs typeface="Trebuchet MS"/>
              </a:rPr>
              <a:t> </a:t>
            </a:r>
            <a:r>
              <a:rPr dirty="0" sz="1350" spc="30">
                <a:latin typeface="Trebuchet MS"/>
                <a:cs typeface="Trebuchet MS"/>
              </a:rPr>
              <a:t>by</a:t>
            </a:r>
            <a:r>
              <a:rPr dirty="0" sz="1350" spc="-20">
                <a:latin typeface="Trebuchet MS"/>
                <a:cs typeface="Trebuchet MS"/>
              </a:rPr>
              <a:t> </a:t>
            </a:r>
            <a:r>
              <a:rPr dirty="0" sz="1350" spc="30">
                <a:latin typeface="Trebuchet MS"/>
                <a:cs typeface="Trebuchet MS"/>
              </a:rPr>
              <a:t>our</a:t>
            </a:r>
            <a:r>
              <a:rPr dirty="0" sz="1350" spc="-25">
                <a:latin typeface="Trebuchet MS"/>
                <a:cs typeface="Trebuchet MS"/>
              </a:rPr>
              <a:t> </a:t>
            </a:r>
            <a:r>
              <a:rPr dirty="0" sz="1350" spc="15">
                <a:latin typeface="Trebuchet MS"/>
                <a:cs typeface="Trebuchet MS"/>
              </a:rPr>
              <a:t>proprietary</a:t>
            </a:r>
            <a:r>
              <a:rPr dirty="0" sz="1350" spc="-25">
                <a:latin typeface="Trebuchet MS"/>
                <a:cs typeface="Trebuchet MS"/>
              </a:rPr>
              <a:t> currency,</a:t>
            </a:r>
            <a:r>
              <a:rPr dirty="0" sz="1350" spc="-55">
                <a:latin typeface="Trebuchet MS"/>
                <a:cs typeface="Trebuchet MS"/>
              </a:rPr>
              <a:t> </a:t>
            </a:r>
            <a:r>
              <a:rPr dirty="0" sz="1350" spc="25">
                <a:latin typeface="Trebuchet MS"/>
                <a:cs typeface="Trebuchet MS"/>
              </a:rPr>
              <a:t>introduces</a:t>
            </a:r>
            <a:r>
              <a:rPr dirty="0" sz="1350" spc="-60">
                <a:latin typeface="Trebuchet MS"/>
                <a:cs typeface="Trebuchet MS"/>
              </a:rPr>
              <a:t> </a:t>
            </a:r>
            <a:r>
              <a:rPr dirty="0" sz="1350" spc="25">
                <a:latin typeface="Trebuchet MS"/>
                <a:cs typeface="Trebuchet MS"/>
              </a:rPr>
              <a:t>a</a:t>
            </a:r>
            <a:r>
              <a:rPr dirty="0" sz="1350" spc="-20">
                <a:latin typeface="Trebuchet MS"/>
                <a:cs typeface="Trebuchet MS"/>
              </a:rPr>
              <a:t> </a:t>
            </a:r>
            <a:r>
              <a:rPr dirty="0" sz="1350" spc="15">
                <a:latin typeface="Trebuchet MS"/>
                <a:cs typeface="Trebuchet MS"/>
              </a:rPr>
              <a:t>new  </a:t>
            </a:r>
            <a:r>
              <a:rPr dirty="0" sz="1350" spc="-15">
                <a:latin typeface="Trebuchet MS"/>
                <a:cs typeface="Trebuchet MS"/>
              </a:rPr>
              <a:t>era </a:t>
            </a:r>
            <a:r>
              <a:rPr dirty="0" sz="1350" spc="25">
                <a:latin typeface="Trebuchet MS"/>
                <a:cs typeface="Trebuchet MS"/>
              </a:rPr>
              <a:t>of global</a:t>
            </a:r>
            <a:r>
              <a:rPr dirty="0" sz="1350" spc="-125">
                <a:latin typeface="Trebuchet MS"/>
                <a:cs typeface="Trebuchet MS"/>
              </a:rPr>
              <a:t> </a:t>
            </a:r>
            <a:r>
              <a:rPr dirty="0" sz="1350" spc="-25">
                <a:latin typeface="Trebuchet MS"/>
                <a:cs typeface="Trebuchet MS"/>
              </a:rPr>
              <a:t>trade.</a:t>
            </a:r>
            <a:endParaRPr sz="135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000">
              <a:latin typeface="Trebuchet MS"/>
              <a:cs typeface="Trebuchet MS"/>
            </a:endParaRPr>
          </a:p>
          <a:p>
            <a:pPr marL="3576954">
              <a:lnSpc>
                <a:spcPct val="100000"/>
              </a:lnSpc>
            </a:pPr>
            <a:r>
              <a:rPr dirty="0" sz="1650" b="1">
                <a:latin typeface="Trebuchet MS"/>
                <a:cs typeface="Trebuchet MS"/>
              </a:rPr>
              <a:t>by </a:t>
            </a:r>
            <a:r>
              <a:rPr dirty="0" sz="1650" spc="-35" b="1">
                <a:latin typeface="Trebuchet MS"/>
                <a:cs typeface="Trebuchet MS"/>
              </a:rPr>
              <a:t>Jonathan</a:t>
            </a:r>
            <a:r>
              <a:rPr dirty="0" sz="1650" spc="-240" b="1">
                <a:latin typeface="Trebuchet MS"/>
                <a:cs typeface="Trebuchet MS"/>
              </a:rPr>
              <a:t> </a:t>
            </a:r>
            <a:r>
              <a:rPr dirty="0" sz="1650" spc="15" b="1">
                <a:latin typeface="Trebuchet MS"/>
                <a:cs typeface="Trebuchet MS"/>
              </a:rPr>
              <a:t>Samuel</a:t>
            </a:r>
            <a:endParaRPr sz="1650">
              <a:latin typeface="Trebuchet MS"/>
              <a:cs typeface="Trebuchet M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0515600" y="4210050"/>
            <a:ext cx="276225" cy="2762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0" y="0"/>
            <a:ext cx="4286249" cy="60007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9548494" y="5461508"/>
            <a:ext cx="1754504" cy="4191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1430000" cy="7905750"/>
          </a:xfrm>
          <a:custGeom>
            <a:avLst/>
            <a:gdLst/>
            <a:ahLst/>
            <a:cxnLst/>
            <a:rect l="l" t="t" r="r" b="b"/>
            <a:pathLst>
              <a:path w="11430000" h="7905750">
                <a:moveTo>
                  <a:pt x="0" y="0"/>
                </a:moveTo>
                <a:lnTo>
                  <a:pt x="11430000" y="0"/>
                </a:lnTo>
                <a:lnTo>
                  <a:pt x="11430000" y="7905749"/>
                </a:lnTo>
                <a:lnTo>
                  <a:pt x="0" y="7905749"/>
                </a:lnTo>
                <a:lnTo>
                  <a:pt x="0" y="0"/>
                </a:lnTo>
                <a:close/>
              </a:path>
            </a:pathLst>
          </a:custGeom>
          <a:solidFill>
            <a:srgbClr val="24163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546225" marR="5080" indent="-1533525">
              <a:lnSpc>
                <a:spcPct val="108200"/>
              </a:lnSpc>
              <a:spcBef>
                <a:spcPts val="95"/>
              </a:spcBef>
            </a:pPr>
            <a:r>
              <a:rPr dirty="0" spc="40"/>
              <a:t>Benefits </a:t>
            </a:r>
            <a:r>
              <a:rPr dirty="0" spc="30"/>
              <a:t>of </a:t>
            </a:r>
            <a:r>
              <a:rPr dirty="0" spc="40"/>
              <a:t>Digital Trade  Organization</a:t>
            </a:r>
          </a:p>
        </p:txBody>
      </p:sp>
      <p:sp>
        <p:nvSpPr>
          <p:cNvPr id="4" name="object 4"/>
          <p:cNvSpPr/>
          <p:nvPr/>
        </p:nvSpPr>
        <p:spPr>
          <a:xfrm>
            <a:off x="1828800" y="1847849"/>
            <a:ext cx="2228849" cy="22288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630362" y="4211636"/>
            <a:ext cx="2533015" cy="85407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algn="ctr" marL="12700" marR="5080">
              <a:lnSpc>
                <a:spcPct val="109800"/>
              </a:lnSpc>
              <a:spcBef>
                <a:spcPts val="90"/>
              </a:spcBef>
            </a:pPr>
            <a:r>
              <a:rPr dirty="0" sz="1650" spc="65" b="0">
                <a:solidFill>
                  <a:srgbClr val="FF726D"/>
                </a:solidFill>
                <a:latin typeface="Inconsolata"/>
                <a:cs typeface="Inconsolata"/>
              </a:rPr>
              <a:t>Increased Physical </a:t>
            </a:r>
            <a:r>
              <a:rPr dirty="0" sz="1650" spc="55" b="0">
                <a:solidFill>
                  <a:srgbClr val="FF726D"/>
                </a:solidFill>
                <a:latin typeface="Inconsolata"/>
                <a:cs typeface="Inconsolata"/>
              </a:rPr>
              <a:t>and  </a:t>
            </a:r>
            <a:r>
              <a:rPr dirty="0" sz="1650" spc="65" b="0">
                <a:solidFill>
                  <a:srgbClr val="FF726D"/>
                </a:solidFill>
                <a:latin typeface="Inconsolata"/>
                <a:cs typeface="Inconsolata"/>
              </a:rPr>
              <a:t>Digital Economic  </a:t>
            </a:r>
            <a:r>
              <a:rPr dirty="0" sz="1650" spc="60" b="0">
                <a:solidFill>
                  <a:srgbClr val="FF726D"/>
                </a:solidFill>
                <a:latin typeface="Inconsolata"/>
                <a:cs typeface="Inconsolata"/>
              </a:rPr>
              <a:t>Growth</a:t>
            </a:r>
            <a:endParaRPr sz="1650">
              <a:latin typeface="Inconsolata"/>
              <a:cs typeface="Inconsolat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754187" y="5165089"/>
            <a:ext cx="2326640" cy="219710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algn="ctr" marL="12700" marR="5080">
              <a:lnSpc>
                <a:spcPct val="150500"/>
              </a:lnSpc>
              <a:spcBef>
                <a:spcPts val="135"/>
              </a:spcBef>
            </a:pPr>
            <a:r>
              <a:rPr dirty="0" sz="1350" spc="5">
                <a:solidFill>
                  <a:srgbClr val="D9D0E6"/>
                </a:solidFill>
                <a:latin typeface="Trebuchet MS"/>
                <a:cs typeface="Trebuchet MS"/>
              </a:rPr>
              <a:t>Digital </a:t>
            </a:r>
            <a:r>
              <a:rPr dirty="0" sz="1350" spc="-35">
                <a:solidFill>
                  <a:srgbClr val="D9D0E6"/>
                </a:solidFill>
                <a:latin typeface="Trebuchet MS"/>
                <a:cs typeface="Trebuchet MS"/>
              </a:rPr>
              <a:t>Trade </a:t>
            </a:r>
            <a:r>
              <a:rPr dirty="0" sz="1350" spc="15">
                <a:solidFill>
                  <a:srgbClr val="D9D0E6"/>
                </a:solidFill>
                <a:latin typeface="Trebuchet MS"/>
                <a:cs typeface="Trebuchet MS"/>
              </a:rPr>
              <a:t>Organization  </a:t>
            </a:r>
            <a:r>
              <a:rPr dirty="0" sz="1350" spc="25">
                <a:solidFill>
                  <a:srgbClr val="D9D0E6"/>
                </a:solidFill>
                <a:latin typeface="Trebuchet MS"/>
                <a:cs typeface="Trebuchet MS"/>
              </a:rPr>
              <a:t>strengthens </a:t>
            </a:r>
            <a:r>
              <a:rPr dirty="0" sz="1350" spc="20">
                <a:solidFill>
                  <a:srgbClr val="D9D0E6"/>
                </a:solidFill>
                <a:latin typeface="Trebuchet MS"/>
                <a:cs typeface="Trebuchet MS"/>
              </a:rPr>
              <a:t>domestic  </a:t>
            </a:r>
            <a:r>
              <a:rPr dirty="0" sz="1350" spc="40">
                <a:solidFill>
                  <a:srgbClr val="D9D0E6"/>
                </a:solidFill>
                <a:latin typeface="Trebuchet MS"/>
                <a:cs typeface="Trebuchet MS"/>
              </a:rPr>
              <a:t>economies </a:t>
            </a:r>
            <a:r>
              <a:rPr dirty="0" sz="1350" spc="30">
                <a:solidFill>
                  <a:srgbClr val="D9D0E6"/>
                </a:solidFill>
                <a:latin typeface="Trebuchet MS"/>
                <a:cs typeface="Trebuchet MS"/>
              </a:rPr>
              <a:t>by </a:t>
            </a:r>
            <a:r>
              <a:rPr dirty="0" sz="1350" spc="10">
                <a:solidFill>
                  <a:srgbClr val="D9D0E6"/>
                </a:solidFill>
                <a:latin typeface="Trebuchet MS"/>
                <a:cs typeface="Trebuchet MS"/>
              </a:rPr>
              <a:t>capitalizing</a:t>
            </a:r>
            <a:r>
              <a:rPr dirty="0" sz="1350" spc="-28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dirty="0" sz="1350" spc="75">
                <a:solidFill>
                  <a:srgbClr val="D9D0E6"/>
                </a:solidFill>
                <a:latin typeface="Trebuchet MS"/>
                <a:cs typeface="Trebuchet MS"/>
              </a:rPr>
              <a:t>on  </a:t>
            </a:r>
            <a:r>
              <a:rPr dirty="0" sz="1350" spc="20">
                <a:solidFill>
                  <a:srgbClr val="D9D0E6"/>
                </a:solidFill>
                <a:latin typeface="Trebuchet MS"/>
                <a:cs typeface="Trebuchet MS"/>
              </a:rPr>
              <a:t>strengths </a:t>
            </a:r>
            <a:r>
              <a:rPr dirty="0" sz="1350" spc="55">
                <a:solidFill>
                  <a:srgbClr val="D9D0E6"/>
                </a:solidFill>
                <a:latin typeface="Trebuchet MS"/>
                <a:cs typeface="Trebuchet MS"/>
              </a:rPr>
              <a:t>and </a:t>
            </a:r>
            <a:r>
              <a:rPr dirty="0" sz="1350" spc="10">
                <a:solidFill>
                  <a:srgbClr val="D9D0E6"/>
                </a:solidFill>
                <a:latin typeface="Trebuchet MS"/>
                <a:cs typeface="Trebuchet MS"/>
              </a:rPr>
              <a:t>diversifying  resources </a:t>
            </a:r>
            <a:r>
              <a:rPr dirty="0" sz="1350" spc="20">
                <a:solidFill>
                  <a:srgbClr val="D9D0E6"/>
                </a:solidFill>
                <a:latin typeface="Trebuchet MS"/>
                <a:cs typeface="Trebuchet MS"/>
              </a:rPr>
              <a:t>through </a:t>
            </a:r>
            <a:r>
              <a:rPr dirty="0" sz="1350" spc="30">
                <a:solidFill>
                  <a:srgbClr val="D9D0E6"/>
                </a:solidFill>
                <a:latin typeface="Trebuchet MS"/>
                <a:cs typeface="Trebuchet MS"/>
              </a:rPr>
              <a:t>our  </a:t>
            </a:r>
            <a:r>
              <a:rPr dirty="0" sz="1350" spc="15">
                <a:solidFill>
                  <a:srgbClr val="D9D0E6"/>
                </a:solidFill>
                <a:latin typeface="Trebuchet MS"/>
                <a:cs typeface="Trebuchet MS"/>
              </a:rPr>
              <a:t>proprietary </a:t>
            </a:r>
            <a:r>
              <a:rPr dirty="0" sz="1350" spc="50">
                <a:solidFill>
                  <a:srgbClr val="D9D0E6"/>
                </a:solidFill>
                <a:latin typeface="Trebuchet MS"/>
                <a:cs typeface="Trebuchet MS"/>
              </a:rPr>
              <a:t>consensus  </a:t>
            </a:r>
            <a:r>
              <a:rPr dirty="0" sz="1350" spc="-5">
                <a:solidFill>
                  <a:srgbClr val="D9D0E6"/>
                </a:solidFill>
                <a:latin typeface="Trebuchet MS"/>
                <a:cs typeface="Trebuchet MS"/>
              </a:rPr>
              <a:t>algorithm.</a:t>
            </a:r>
            <a:endParaRPr sz="1350">
              <a:latin typeface="Trebuchet MS"/>
              <a:cs typeface="Trebuchet M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600559" y="1847849"/>
            <a:ext cx="2228849" cy="22288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4445000" y="4211636"/>
            <a:ext cx="2418715" cy="57785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641350" marR="5080" indent="-628650">
              <a:lnSpc>
                <a:spcPct val="109800"/>
              </a:lnSpc>
              <a:spcBef>
                <a:spcPts val="90"/>
              </a:spcBef>
            </a:pPr>
            <a:r>
              <a:rPr dirty="0" sz="1650" spc="65" b="0">
                <a:solidFill>
                  <a:srgbClr val="FF726D"/>
                </a:solidFill>
                <a:latin typeface="Inconsolata"/>
                <a:cs typeface="Inconsolata"/>
              </a:rPr>
              <a:t>Promotes Activity </a:t>
            </a:r>
            <a:r>
              <a:rPr dirty="0" sz="1650" spc="55" b="0">
                <a:solidFill>
                  <a:srgbClr val="FF726D"/>
                </a:solidFill>
                <a:latin typeface="Inconsolata"/>
                <a:cs typeface="Inconsolata"/>
              </a:rPr>
              <a:t>and  </a:t>
            </a:r>
            <a:r>
              <a:rPr dirty="0" sz="1650" spc="65" b="0">
                <a:solidFill>
                  <a:srgbClr val="FF726D"/>
                </a:solidFill>
                <a:latin typeface="Inconsolata"/>
                <a:cs typeface="Inconsolata"/>
              </a:rPr>
              <a:t>Cooperation</a:t>
            </a:r>
            <a:endParaRPr sz="1650">
              <a:latin typeface="Inconsolata"/>
              <a:cs typeface="Inconsolat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425950" y="4898389"/>
            <a:ext cx="2530475" cy="2492375"/>
          </a:xfrm>
          <a:prstGeom prst="rect">
            <a:avLst/>
          </a:prstGeom>
        </p:spPr>
        <p:txBody>
          <a:bodyPr wrap="square" lIns="0" tIns="8255" rIns="0" bIns="0" rtlCol="0" vert="horz">
            <a:spAutoFit/>
          </a:bodyPr>
          <a:lstStyle/>
          <a:p>
            <a:pPr algn="ctr" marL="12700" marR="5080" indent="-3810">
              <a:lnSpc>
                <a:spcPct val="150100"/>
              </a:lnSpc>
              <a:spcBef>
                <a:spcPts val="65"/>
              </a:spcBef>
            </a:pPr>
            <a:r>
              <a:rPr dirty="0" sz="1350" spc="5">
                <a:solidFill>
                  <a:srgbClr val="D9D0E6"/>
                </a:solidFill>
                <a:latin typeface="Trebuchet MS"/>
                <a:cs typeface="Trebuchet MS"/>
              </a:rPr>
              <a:t>Digital </a:t>
            </a:r>
            <a:r>
              <a:rPr dirty="0" sz="1350" spc="-35">
                <a:solidFill>
                  <a:srgbClr val="D9D0E6"/>
                </a:solidFill>
                <a:latin typeface="Trebuchet MS"/>
                <a:cs typeface="Trebuchet MS"/>
              </a:rPr>
              <a:t>Trade </a:t>
            </a:r>
            <a:r>
              <a:rPr dirty="0" sz="1350" spc="15">
                <a:solidFill>
                  <a:srgbClr val="D9D0E6"/>
                </a:solidFill>
                <a:latin typeface="Trebuchet MS"/>
                <a:cs typeface="Trebuchet MS"/>
              </a:rPr>
              <a:t>Organization  </a:t>
            </a:r>
            <a:r>
              <a:rPr dirty="0" sz="1350" spc="30">
                <a:solidFill>
                  <a:srgbClr val="D9D0E6"/>
                </a:solidFill>
                <a:latin typeface="Trebuchet MS"/>
                <a:cs typeface="Trebuchet MS"/>
              </a:rPr>
              <a:t>establishes </a:t>
            </a:r>
            <a:r>
              <a:rPr dirty="0" sz="1350" spc="45">
                <a:solidFill>
                  <a:srgbClr val="D9D0E6"/>
                </a:solidFill>
                <a:latin typeface="Trebuchet MS"/>
                <a:cs typeface="Trebuchet MS"/>
              </a:rPr>
              <a:t>harmonious  </a:t>
            </a:r>
            <a:r>
              <a:rPr dirty="0" sz="1350" spc="30">
                <a:solidFill>
                  <a:srgbClr val="D9D0E6"/>
                </a:solidFill>
                <a:latin typeface="Trebuchet MS"/>
                <a:cs typeface="Trebuchet MS"/>
              </a:rPr>
              <a:t>economic </a:t>
            </a:r>
            <a:r>
              <a:rPr dirty="0" sz="1350" spc="25">
                <a:solidFill>
                  <a:srgbClr val="D9D0E6"/>
                </a:solidFill>
                <a:latin typeface="Trebuchet MS"/>
                <a:cs typeface="Trebuchet MS"/>
              </a:rPr>
              <a:t>relationships </a:t>
            </a:r>
            <a:r>
              <a:rPr dirty="0" sz="1350" spc="55">
                <a:solidFill>
                  <a:srgbClr val="D9D0E6"/>
                </a:solidFill>
                <a:latin typeface="Trebuchet MS"/>
                <a:cs typeface="Trebuchet MS"/>
              </a:rPr>
              <a:t>and  </a:t>
            </a:r>
            <a:r>
              <a:rPr dirty="0" sz="1350" spc="20">
                <a:solidFill>
                  <a:srgbClr val="D9D0E6"/>
                </a:solidFill>
                <a:latin typeface="Trebuchet MS"/>
                <a:cs typeface="Trebuchet MS"/>
              </a:rPr>
              <a:t>fosters </a:t>
            </a:r>
            <a:r>
              <a:rPr dirty="0" sz="1350" spc="5">
                <a:solidFill>
                  <a:srgbClr val="D9D0E6"/>
                </a:solidFill>
                <a:latin typeface="Trebuchet MS"/>
                <a:cs typeface="Trebuchet MS"/>
              </a:rPr>
              <a:t>mutual </a:t>
            </a:r>
            <a:r>
              <a:rPr dirty="0" sz="1350" spc="15">
                <a:solidFill>
                  <a:srgbClr val="D9D0E6"/>
                </a:solidFill>
                <a:latin typeface="Trebuchet MS"/>
                <a:cs typeface="Trebuchet MS"/>
              </a:rPr>
              <a:t>gain </a:t>
            </a:r>
            <a:r>
              <a:rPr dirty="0" sz="1350" spc="55">
                <a:solidFill>
                  <a:srgbClr val="D9D0E6"/>
                </a:solidFill>
                <a:latin typeface="Trebuchet MS"/>
                <a:cs typeface="Trebuchet MS"/>
              </a:rPr>
              <a:t>and </a:t>
            </a:r>
            <a:r>
              <a:rPr dirty="0" sz="1350" spc="15">
                <a:solidFill>
                  <a:srgbClr val="D9D0E6"/>
                </a:solidFill>
                <a:latin typeface="Trebuchet MS"/>
                <a:cs typeface="Trebuchet MS"/>
              </a:rPr>
              <a:t>asset-  </a:t>
            </a:r>
            <a:r>
              <a:rPr dirty="0" sz="1350" spc="5">
                <a:solidFill>
                  <a:srgbClr val="D9D0E6"/>
                </a:solidFill>
                <a:latin typeface="Trebuchet MS"/>
                <a:cs typeface="Trebuchet MS"/>
              </a:rPr>
              <a:t>sharing. </a:t>
            </a:r>
            <a:r>
              <a:rPr dirty="0" sz="1350" spc="-5">
                <a:solidFill>
                  <a:srgbClr val="D9D0E6"/>
                </a:solidFill>
                <a:latin typeface="Trebuchet MS"/>
                <a:cs typeface="Trebuchet MS"/>
              </a:rPr>
              <a:t>With </a:t>
            </a:r>
            <a:r>
              <a:rPr dirty="0" sz="1350" spc="15">
                <a:solidFill>
                  <a:srgbClr val="D9D0E6"/>
                </a:solidFill>
                <a:latin typeface="Trebuchet MS"/>
                <a:cs typeface="Trebuchet MS"/>
              </a:rPr>
              <a:t>asset </a:t>
            </a:r>
            <a:r>
              <a:rPr dirty="0" sz="1350" spc="10">
                <a:solidFill>
                  <a:srgbClr val="D9D0E6"/>
                </a:solidFill>
                <a:latin typeface="Trebuchet MS"/>
                <a:cs typeface="Trebuchet MS"/>
              </a:rPr>
              <a:t>creation</a:t>
            </a:r>
            <a:r>
              <a:rPr dirty="0" sz="1350" spc="-9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dirty="0" sz="1350" spc="25">
                <a:solidFill>
                  <a:srgbClr val="D9D0E6"/>
                </a:solidFill>
                <a:latin typeface="Trebuchet MS"/>
                <a:cs typeface="Trebuchet MS"/>
              </a:rPr>
              <a:t>per  token class </a:t>
            </a:r>
            <a:r>
              <a:rPr dirty="0" sz="1350" spc="55">
                <a:solidFill>
                  <a:srgbClr val="D9D0E6"/>
                </a:solidFill>
                <a:latin typeface="Trebuchet MS"/>
                <a:cs typeface="Trebuchet MS"/>
              </a:rPr>
              <a:t>and </a:t>
            </a:r>
            <a:r>
              <a:rPr dirty="0" sz="1350" spc="15">
                <a:solidFill>
                  <a:srgbClr val="D9D0E6"/>
                </a:solidFill>
                <a:latin typeface="Trebuchet MS"/>
                <a:cs typeface="Trebuchet MS"/>
              </a:rPr>
              <a:t>investment  </a:t>
            </a:r>
            <a:r>
              <a:rPr dirty="0" sz="1350" spc="30">
                <a:solidFill>
                  <a:srgbClr val="D9D0E6"/>
                </a:solidFill>
                <a:latin typeface="Trebuchet MS"/>
                <a:cs typeface="Trebuchet MS"/>
              </a:rPr>
              <a:t>across sectors </a:t>
            </a:r>
            <a:r>
              <a:rPr dirty="0" sz="1350" spc="-55">
                <a:solidFill>
                  <a:srgbClr val="D9D0E6"/>
                </a:solidFill>
                <a:latin typeface="Trebuchet MS"/>
                <a:cs typeface="Trebuchet MS"/>
              </a:rPr>
              <a:t>for, </a:t>
            </a:r>
            <a:r>
              <a:rPr dirty="0" sz="1350" spc="-30">
                <a:solidFill>
                  <a:srgbClr val="D9D0E6"/>
                </a:solidFill>
                <a:latin typeface="Trebuchet MS"/>
                <a:cs typeface="Trebuchet MS"/>
              </a:rPr>
              <a:t>with, </a:t>
            </a:r>
            <a:r>
              <a:rPr dirty="0" sz="1350" spc="55">
                <a:solidFill>
                  <a:srgbClr val="D9D0E6"/>
                </a:solidFill>
                <a:latin typeface="Trebuchet MS"/>
                <a:cs typeface="Trebuchet MS"/>
              </a:rPr>
              <a:t>and </a:t>
            </a:r>
            <a:r>
              <a:rPr dirty="0" sz="1350" spc="25">
                <a:solidFill>
                  <a:srgbClr val="D9D0E6"/>
                </a:solidFill>
                <a:latin typeface="Trebuchet MS"/>
                <a:cs typeface="Trebuchet MS"/>
              </a:rPr>
              <a:t>of  </a:t>
            </a:r>
            <a:r>
              <a:rPr dirty="0" sz="1350" spc="-25">
                <a:solidFill>
                  <a:srgbClr val="D9D0E6"/>
                </a:solidFill>
                <a:latin typeface="Trebuchet MS"/>
                <a:cs typeface="Trebuchet MS"/>
              </a:rPr>
              <a:t>trade.</a:t>
            </a:r>
            <a:endParaRPr sz="1350">
              <a:latin typeface="Trebuchet MS"/>
              <a:cs typeface="Trebuchet M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7372350" y="1847849"/>
            <a:ext cx="2228849" cy="222884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7559675" y="4211636"/>
            <a:ext cx="1732914" cy="57785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527050" marR="5080" indent="-514350">
              <a:lnSpc>
                <a:spcPct val="109800"/>
              </a:lnSpc>
              <a:spcBef>
                <a:spcPts val="90"/>
              </a:spcBef>
            </a:pPr>
            <a:r>
              <a:rPr dirty="0" sz="1650" spc="65" b="0">
                <a:solidFill>
                  <a:srgbClr val="FF726D"/>
                </a:solidFill>
                <a:latin typeface="Inconsolata"/>
                <a:cs typeface="Inconsolata"/>
              </a:rPr>
              <a:t>Greater</a:t>
            </a:r>
            <a:r>
              <a:rPr dirty="0" sz="1650" spc="45" b="0">
                <a:solidFill>
                  <a:srgbClr val="FF726D"/>
                </a:solidFill>
                <a:latin typeface="Inconsolata"/>
                <a:cs typeface="Inconsolata"/>
              </a:rPr>
              <a:t> </a:t>
            </a:r>
            <a:r>
              <a:rPr dirty="0" sz="1650" spc="65" b="0">
                <a:solidFill>
                  <a:srgbClr val="FF726D"/>
                </a:solidFill>
                <a:latin typeface="Inconsolata"/>
                <a:cs typeface="Inconsolata"/>
              </a:rPr>
              <a:t>Product  Variety</a:t>
            </a:r>
            <a:endParaRPr sz="1650">
              <a:latin typeface="Inconsolata"/>
              <a:cs typeface="Inconsolat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178675" y="4898389"/>
            <a:ext cx="2567305" cy="2492375"/>
          </a:xfrm>
          <a:prstGeom prst="rect">
            <a:avLst/>
          </a:prstGeom>
        </p:spPr>
        <p:txBody>
          <a:bodyPr wrap="square" lIns="0" tIns="8255" rIns="0" bIns="0" rtlCol="0" vert="horz">
            <a:spAutoFit/>
          </a:bodyPr>
          <a:lstStyle/>
          <a:p>
            <a:pPr algn="ctr" marL="12700" marR="5080" indent="5080">
              <a:lnSpc>
                <a:spcPct val="150100"/>
              </a:lnSpc>
              <a:spcBef>
                <a:spcPts val="65"/>
              </a:spcBef>
            </a:pPr>
            <a:r>
              <a:rPr dirty="0" sz="1350" spc="30">
                <a:solidFill>
                  <a:srgbClr val="D9D0E6"/>
                </a:solidFill>
                <a:latin typeface="Trebuchet MS"/>
                <a:cs typeface="Trebuchet MS"/>
              </a:rPr>
              <a:t>International </a:t>
            </a:r>
            <a:r>
              <a:rPr dirty="0" sz="1350">
                <a:solidFill>
                  <a:srgbClr val="D9D0E6"/>
                </a:solidFill>
                <a:latin typeface="Trebuchet MS"/>
                <a:cs typeface="Trebuchet MS"/>
              </a:rPr>
              <a:t>trade </a:t>
            </a:r>
            <a:r>
              <a:rPr dirty="0" sz="1350" spc="30">
                <a:solidFill>
                  <a:srgbClr val="D9D0E6"/>
                </a:solidFill>
                <a:latin typeface="Trebuchet MS"/>
                <a:cs typeface="Trebuchet MS"/>
              </a:rPr>
              <a:t>provides  </a:t>
            </a:r>
            <a:r>
              <a:rPr dirty="0" sz="1350" spc="25">
                <a:solidFill>
                  <a:srgbClr val="D9D0E6"/>
                </a:solidFill>
                <a:latin typeface="Trebuchet MS"/>
                <a:cs typeface="Trebuchet MS"/>
              </a:rPr>
              <a:t>customers </a:t>
            </a:r>
            <a:r>
              <a:rPr dirty="0" sz="1350" spc="-5">
                <a:solidFill>
                  <a:srgbClr val="D9D0E6"/>
                </a:solidFill>
                <a:latin typeface="Trebuchet MS"/>
                <a:cs typeface="Trebuchet MS"/>
              </a:rPr>
              <a:t>with </a:t>
            </a:r>
            <a:r>
              <a:rPr dirty="0" sz="1350" spc="5">
                <a:solidFill>
                  <a:srgbClr val="D9D0E6"/>
                </a:solidFill>
                <a:latin typeface="Trebuchet MS"/>
                <a:cs typeface="Trebuchet MS"/>
              </a:rPr>
              <a:t>wider </a:t>
            </a:r>
            <a:r>
              <a:rPr dirty="0" sz="1350" spc="55">
                <a:solidFill>
                  <a:srgbClr val="D9D0E6"/>
                </a:solidFill>
                <a:latin typeface="Trebuchet MS"/>
                <a:cs typeface="Trebuchet MS"/>
              </a:rPr>
              <a:t>and </a:t>
            </a:r>
            <a:r>
              <a:rPr dirty="0" sz="1350" spc="5">
                <a:solidFill>
                  <a:srgbClr val="D9D0E6"/>
                </a:solidFill>
                <a:latin typeface="Trebuchet MS"/>
                <a:cs typeface="Trebuchet MS"/>
              </a:rPr>
              <a:t>more  </a:t>
            </a:r>
            <a:r>
              <a:rPr dirty="0" sz="1350" spc="15">
                <a:solidFill>
                  <a:srgbClr val="D9D0E6"/>
                </a:solidFill>
                <a:latin typeface="Trebuchet MS"/>
                <a:cs typeface="Trebuchet MS"/>
              </a:rPr>
              <a:t>diverse </a:t>
            </a:r>
            <a:r>
              <a:rPr dirty="0" sz="1350" spc="35">
                <a:solidFill>
                  <a:srgbClr val="D9D0E6"/>
                </a:solidFill>
                <a:latin typeface="Trebuchet MS"/>
                <a:cs typeface="Trebuchet MS"/>
              </a:rPr>
              <a:t>choices </a:t>
            </a:r>
            <a:r>
              <a:rPr dirty="0" sz="1350" spc="25">
                <a:solidFill>
                  <a:srgbClr val="D9D0E6"/>
                </a:solidFill>
                <a:latin typeface="Trebuchet MS"/>
                <a:cs typeface="Trebuchet MS"/>
              </a:rPr>
              <a:t>of </a:t>
            </a:r>
            <a:r>
              <a:rPr dirty="0" sz="1350" spc="30">
                <a:solidFill>
                  <a:srgbClr val="D9D0E6"/>
                </a:solidFill>
                <a:latin typeface="Trebuchet MS"/>
                <a:cs typeface="Trebuchet MS"/>
              </a:rPr>
              <a:t>products</a:t>
            </a:r>
            <a:r>
              <a:rPr dirty="0" sz="1350" spc="-305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dirty="0" sz="1350" spc="55">
                <a:solidFill>
                  <a:srgbClr val="D9D0E6"/>
                </a:solidFill>
                <a:latin typeface="Trebuchet MS"/>
                <a:cs typeface="Trebuchet MS"/>
              </a:rPr>
              <a:t>and  </a:t>
            </a:r>
            <a:r>
              <a:rPr dirty="0" sz="1350" spc="-10">
                <a:solidFill>
                  <a:srgbClr val="D9D0E6"/>
                </a:solidFill>
                <a:latin typeface="Trebuchet MS"/>
                <a:cs typeface="Trebuchet MS"/>
              </a:rPr>
              <a:t>services. </a:t>
            </a:r>
            <a:r>
              <a:rPr dirty="0" sz="1350" spc="-30">
                <a:solidFill>
                  <a:srgbClr val="D9D0E6"/>
                </a:solidFill>
                <a:latin typeface="Trebuchet MS"/>
                <a:cs typeface="Trebuchet MS"/>
              </a:rPr>
              <a:t>It </a:t>
            </a:r>
            <a:r>
              <a:rPr dirty="0" sz="1350" spc="30">
                <a:solidFill>
                  <a:srgbClr val="D9D0E6"/>
                </a:solidFill>
                <a:latin typeface="Trebuchet MS"/>
                <a:cs typeface="Trebuchet MS"/>
              </a:rPr>
              <a:t>is our </a:t>
            </a:r>
            <a:r>
              <a:rPr dirty="0" sz="1350" spc="15">
                <a:solidFill>
                  <a:srgbClr val="D9D0E6"/>
                </a:solidFill>
                <a:latin typeface="Trebuchet MS"/>
                <a:cs typeface="Trebuchet MS"/>
              </a:rPr>
              <a:t>responsibility  </a:t>
            </a:r>
            <a:r>
              <a:rPr dirty="0" sz="1350" spc="25">
                <a:solidFill>
                  <a:srgbClr val="D9D0E6"/>
                </a:solidFill>
                <a:latin typeface="Trebuchet MS"/>
                <a:cs typeface="Trebuchet MS"/>
              </a:rPr>
              <a:t>to </a:t>
            </a:r>
            <a:r>
              <a:rPr dirty="0" sz="1350" spc="15">
                <a:solidFill>
                  <a:srgbClr val="D9D0E6"/>
                </a:solidFill>
                <a:latin typeface="Trebuchet MS"/>
                <a:cs typeface="Trebuchet MS"/>
              </a:rPr>
              <a:t>use </a:t>
            </a:r>
            <a:r>
              <a:rPr dirty="0" sz="1350" spc="30">
                <a:solidFill>
                  <a:srgbClr val="D9D0E6"/>
                </a:solidFill>
                <a:latin typeface="Trebuchet MS"/>
                <a:cs typeface="Trebuchet MS"/>
              </a:rPr>
              <a:t>technology </a:t>
            </a:r>
            <a:r>
              <a:rPr dirty="0" sz="1350" spc="5">
                <a:solidFill>
                  <a:srgbClr val="D9D0E6"/>
                </a:solidFill>
                <a:latin typeface="Trebuchet MS"/>
                <a:cs typeface="Trebuchet MS"/>
              </a:rPr>
              <a:t>creating  </a:t>
            </a:r>
            <a:r>
              <a:rPr dirty="0" sz="1350" spc="15">
                <a:solidFill>
                  <a:srgbClr val="D9D0E6"/>
                </a:solidFill>
                <a:latin typeface="Trebuchet MS"/>
                <a:cs typeface="Trebuchet MS"/>
              </a:rPr>
              <a:t>inductive </a:t>
            </a:r>
            <a:r>
              <a:rPr dirty="0" sz="1350" spc="45">
                <a:solidFill>
                  <a:srgbClr val="D9D0E6"/>
                </a:solidFill>
                <a:latin typeface="Trebuchet MS"/>
                <a:cs typeface="Trebuchet MS"/>
              </a:rPr>
              <a:t>methods </a:t>
            </a:r>
            <a:r>
              <a:rPr dirty="0" sz="1350" spc="-5">
                <a:solidFill>
                  <a:srgbClr val="D9D0E6"/>
                </a:solidFill>
                <a:latin typeface="Trebuchet MS"/>
                <a:cs typeface="Trebuchet MS"/>
              </a:rPr>
              <a:t>with</a:t>
            </a:r>
            <a:r>
              <a:rPr dirty="0" sz="1350" spc="-175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dirty="0" sz="1350" spc="-10">
                <a:solidFill>
                  <a:srgbClr val="D9D0E6"/>
                </a:solidFill>
                <a:latin typeface="Trebuchet MS"/>
                <a:cs typeface="Trebuchet MS"/>
              </a:rPr>
              <a:t>creative  </a:t>
            </a:r>
            <a:r>
              <a:rPr dirty="0" sz="1350" spc="30">
                <a:solidFill>
                  <a:srgbClr val="D9D0E6"/>
                </a:solidFill>
                <a:latin typeface="Trebuchet MS"/>
                <a:cs typeface="Trebuchet MS"/>
              </a:rPr>
              <a:t>outputs </a:t>
            </a:r>
            <a:r>
              <a:rPr dirty="0" sz="1350" spc="55">
                <a:solidFill>
                  <a:srgbClr val="D9D0E6"/>
                </a:solidFill>
                <a:latin typeface="Trebuchet MS"/>
                <a:cs typeface="Trebuchet MS"/>
              </a:rPr>
              <a:t>and </a:t>
            </a:r>
            <a:r>
              <a:rPr dirty="0" sz="1350" spc="10">
                <a:solidFill>
                  <a:srgbClr val="D9D0E6"/>
                </a:solidFill>
                <a:latin typeface="Trebuchet MS"/>
                <a:cs typeface="Trebuchet MS"/>
              </a:rPr>
              <a:t>drive </a:t>
            </a:r>
            <a:r>
              <a:rPr dirty="0" sz="1350" spc="20">
                <a:solidFill>
                  <a:srgbClr val="D9D0E6"/>
                </a:solidFill>
                <a:latin typeface="Trebuchet MS"/>
                <a:cs typeface="Trebuchet MS"/>
              </a:rPr>
              <a:t>the </a:t>
            </a:r>
            <a:r>
              <a:rPr dirty="0" sz="1350" spc="10">
                <a:solidFill>
                  <a:srgbClr val="D9D0E6"/>
                </a:solidFill>
                <a:latin typeface="Trebuchet MS"/>
                <a:cs typeface="Trebuchet MS"/>
              </a:rPr>
              <a:t>next </a:t>
            </a:r>
            <a:r>
              <a:rPr dirty="0" sz="1350" spc="-15">
                <a:solidFill>
                  <a:srgbClr val="D9D0E6"/>
                </a:solidFill>
                <a:latin typeface="Trebuchet MS"/>
                <a:cs typeface="Trebuchet MS"/>
              </a:rPr>
              <a:t>era  </a:t>
            </a:r>
            <a:r>
              <a:rPr dirty="0" sz="1350" spc="25">
                <a:solidFill>
                  <a:srgbClr val="D9D0E6"/>
                </a:solidFill>
                <a:latin typeface="Trebuchet MS"/>
                <a:cs typeface="Trebuchet MS"/>
              </a:rPr>
              <a:t>of </a:t>
            </a:r>
            <a:r>
              <a:rPr dirty="0" sz="1350" spc="-10">
                <a:solidFill>
                  <a:srgbClr val="D9D0E6"/>
                </a:solidFill>
                <a:latin typeface="Trebuchet MS"/>
                <a:cs typeface="Trebuchet MS"/>
              </a:rPr>
              <a:t>Foreign Direct</a:t>
            </a:r>
            <a:r>
              <a:rPr dirty="0" sz="1350" spc="-6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dirty="0" sz="1350">
                <a:solidFill>
                  <a:srgbClr val="D9D0E6"/>
                </a:solidFill>
                <a:latin typeface="Trebuchet MS"/>
                <a:cs typeface="Trebuchet MS"/>
              </a:rPr>
              <a:t>Investment.</a:t>
            </a:r>
            <a:endParaRPr sz="1350">
              <a:latin typeface="Trebuchet MS"/>
              <a:cs typeface="Trebuchet M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9548494" y="7366507"/>
            <a:ext cx="1754504" cy="4191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1429999" cy="69722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0" y="0"/>
            <a:ext cx="11430000" cy="6972300"/>
          </a:xfrm>
          <a:custGeom>
            <a:avLst/>
            <a:gdLst/>
            <a:ahLst/>
            <a:cxnLst/>
            <a:rect l="l" t="t" r="r" b="b"/>
            <a:pathLst>
              <a:path w="11430000" h="6972300">
                <a:moveTo>
                  <a:pt x="11430000" y="6972300"/>
                </a:moveTo>
                <a:lnTo>
                  <a:pt x="0" y="6972300"/>
                </a:lnTo>
                <a:lnTo>
                  <a:pt x="0" y="0"/>
                </a:lnTo>
                <a:lnTo>
                  <a:pt x="11430000" y="0"/>
                </a:lnTo>
                <a:lnTo>
                  <a:pt x="11430000" y="6972300"/>
                </a:lnTo>
                <a:close/>
              </a:path>
            </a:pathLst>
          </a:custGeom>
          <a:solidFill>
            <a:srgbClr val="241631">
              <a:alpha val="7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630362" y="454025"/>
            <a:ext cx="5278755" cy="539750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pc="40"/>
              <a:t>Barriers </a:t>
            </a:r>
            <a:r>
              <a:rPr dirty="0" spc="30"/>
              <a:t>to </a:t>
            </a:r>
            <a:r>
              <a:rPr dirty="0" spc="40"/>
              <a:t>Global</a:t>
            </a:r>
            <a:r>
              <a:rPr dirty="0" spc="120"/>
              <a:t> </a:t>
            </a:r>
            <a:r>
              <a:rPr dirty="0" spc="40"/>
              <a:t>Trade</a:t>
            </a:r>
          </a:p>
        </p:txBody>
      </p:sp>
      <p:sp>
        <p:nvSpPr>
          <p:cNvPr id="5" name="object 5"/>
          <p:cNvSpPr/>
          <p:nvPr/>
        </p:nvSpPr>
        <p:spPr>
          <a:xfrm>
            <a:off x="1647825" y="1400174"/>
            <a:ext cx="381000" cy="390525"/>
          </a:xfrm>
          <a:custGeom>
            <a:avLst/>
            <a:gdLst/>
            <a:ahLst/>
            <a:cxnLst/>
            <a:rect l="l" t="t" r="r" b="b"/>
            <a:pathLst>
              <a:path w="381000" h="390525">
                <a:moveTo>
                  <a:pt x="343823" y="390525"/>
                </a:moveTo>
                <a:lnTo>
                  <a:pt x="37176" y="390525"/>
                </a:lnTo>
                <a:lnTo>
                  <a:pt x="31708" y="389439"/>
                </a:lnTo>
                <a:lnTo>
                  <a:pt x="1085" y="358816"/>
                </a:lnTo>
                <a:lnTo>
                  <a:pt x="0" y="353348"/>
                </a:lnTo>
                <a:lnTo>
                  <a:pt x="0" y="37176"/>
                </a:lnTo>
                <a:lnTo>
                  <a:pt x="21212" y="5438"/>
                </a:lnTo>
                <a:lnTo>
                  <a:pt x="37176" y="0"/>
                </a:lnTo>
                <a:lnTo>
                  <a:pt x="343823" y="0"/>
                </a:lnTo>
                <a:lnTo>
                  <a:pt x="375561" y="21212"/>
                </a:lnTo>
                <a:lnTo>
                  <a:pt x="381000" y="37176"/>
                </a:lnTo>
                <a:lnTo>
                  <a:pt x="381000" y="353348"/>
                </a:lnTo>
                <a:lnTo>
                  <a:pt x="359787" y="385086"/>
                </a:lnTo>
                <a:lnTo>
                  <a:pt x="349291" y="389439"/>
                </a:lnTo>
                <a:close/>
              </a:path>
            </a:pathLst>
          </a:custGeom>
          <a:solidFill>
            <a:srgbClr val="312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2187575" y="2117089"/>
            <a:ext cx="2059305" cy="340677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12700" marR="5080">
              <a:lnSpc>
                <a:spcPct val="149500"/>
              </a:lnSpc>
              <a:spcBef>
                <a:spcPts val="75"/>
              </a:spcBef>
            </a:pPr>
            <a:r>
              <a:rPr dirty="0" sz="1350" spc="25">
                <a:solidFill>
                  <a:srgbClr val="D9D0E6"/>
                </a:solidFill>
                <a:latin typeface="Trebuchet MS"/>
                <a:cs typeface="Trebuchet MS"/>
              </a:rPr>
              <a:t>Restrictions </a:t>
            </a:r>
            <a:r>
              <a:rPr dirty="0" sz="1350" spc="75">
                <a:solidFill>
                  <a:srgbClr val="D9D0E6"/>
                </a:solidFill>
                <a:latin typeface="Trebuchet MS"/>
                <a:cs typeface="Trebuchet MS"/>
              </a:rPr>
              <a:t>on </a:t>
            </a:r>
            <a:r>
              <a:rPr dirty="0" sz="1350" spc="25">
                <a:solidFill>
                  <a:srgbClr val="D9D0E6"/>
                </a:solidFill>
                <a:latin typeface="Trebuchet MS"/>
                <a:cs typeface="Trebuchet MS"/>
              </a:rPr>
              <a:t>imported  </a:t>
            </a:r>
            <a:r>
              <a:rPr dirty="0" sz="1350" spc="65">
                <a:solidFill>
                  <a:srgbClr val="D9D0E6"/>
                </a:solidFill>
                <a:latin typeface="Trebuchet MS"/>
                <a:cs typeface="Trebuchet MS"/>
              </a:rPr>
              <a:t>goods </a:t>
            </a:r>
            <a:r>
              <a:rPr dirty="0" sz="1350" spc="55">
                <a:solidFill>
                  <a:srgbClr val="D9D0E6"/>
                </a:solidFill>
                <a:latin typeface="Trebuchet MS"/>
                <a:cs typeface="Trebuchet MS"/>
              </a:rPr>
              <a:t>and </a:t>
            </a:r>
            <a:r>
              <a:rPr dirty="0" sz="1350" spc="-10">
                <a:solidFill>
                  <a:srgbClr val="D9D0E6"/>
                </a:solidFill>
                <a:latin typeface="Trebuchet MS"/>
                <a:cs typeface="Trebuchet MS"/>
              </a:rPr>
              <a:t>services,  </a:t>
            </a:r>
            <a:r>
              <a:rPr dirty="0" sz="1350" spc="15">
                <a:solidFill>
                  <a:srgbClr val="D9D0E6"/>
                </a:solidFill>
                <a:latin typeface="Trebuchet MS"/>
                <a:cs typeface="Trebuchet MS"/>
              </a:rPr>
              <a:t>which </a:t>
            </a:r>
            <a:r>
              <a:rPr dirty="0" sz="1350" spc="5">
                <a:solidFill>
                  <a:srgbClr val="D9D0E6"/>
                </a:solidFill>
                <a:latin typeface="Trebuchet MS"/>
                <a:cs typeface="Trebuchet MS"/>
              </a:rPr>
              <a:t>creates </a:t>
            </a:r>
            <a:r>
              <a:rPr dirty="0" sz="1350" spc="25">
                <a:solidFill>
                  <a:srgbClr val="D9D0E6"/>
                </a:solidFill>
                <a:latin typeface="Trebuchet MS"/>
                <a:cs typeface="Trebuchet MS"/>
              </a:rPr>
              <a:t>a </a:t>
            </a:r>
            <a:r>
              <a:rPr dirty="0" sz="1350" spc="10">
                <a:solidFill>
                  <a:srgbClr val="D9D0E6"/>
                </a:solidFill>
                <a:latin typeface="Trebuchet MS"/>
                <a:cs typeface="Trebuchet MS"/>
              </a:rPr>
              <a:t>barrier</a:t>
            </a:r>
            <a:r>
              <a:rPr dirty="0" sz="1350" spc="-20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dirty="0" sz="1350" spc="25">
                <a:solidFill>
                  <a:srgbClr val="D9D0E6"/>
                </a:solidFill>
                <a:latin typeface="Trebuchet MS"/>
                <a:cs typeface="Trebuchet MS"/>
              </a:rPr>
              <a:t>to  international </a:t>
            </a:r>
            <a:r>
              <a:rPr dirty="0" sz="1350" spc="-5">
                <a:solidFill>
                  <a:srgbClr val="D9D0E6"/>
                </a:solidFill>
                <a:latin typeface="Trebuchet MS"/>
                <a:cs typeface="Trebuchet MS"/>
              </a:rPr>
              <a:t>market  </a:t>
            </a:r>
            <a:r>
              <a:rPr dirty="0" sz="1350" spc="15">
                <a:solidFill>
                  <a:srgbClr val="D9D0E6"/>
                </a:solidFill>
                <a:latin typeface="Trebuchet MS"/>
                <a:cs typeface="Trebuchet MS"/>
              </a:rPr>
              <a:t>opportunities. </a:t>
            </a:r>
            <a:r>
              <a:rPr dirty="0" sz="1350" spc="-5">
                <a:solidFill>
                  <a:srgbClr val="D9D0E6"/>
                </a:solidFill>
                <a:latin typeface="Trebuchet MS"/>
                <a:cs typeface="Trebuchet MS"/>
              </a:rPr>
              <a:t>With </a:t>
            </a:r>
            <a:r>
              <a:rPr dirty="0" sz="1350" spc="20">
                <a:solidFill>
                  <a:srgbClr val="D9D0E6"/>
                </a:solidFill>
                <a:latin typeface="Trebuchet MS"/>
                <a:cs typeface="Trebuchet MS"/>
              </a:rPr>
              <a:t>the  </a:t>
            </a:r>
            <a:r>
              <a:rPr dirty="0" sz="1350" spc="5">
                <a:solidFill>
                  <a:srgbClr val="D9D0E6"/>
                </a:solidFill>
                <a:latin typeface="Trebuchet MS"/>
                <a:cs typeface="Trebuchet MS"/>
              </a:rPr>
              <a:t>ability </a:t>
            </a:r>
            <a:r>
              <a:rPr dirty="0" sz="1350" spc="25">
                <a:solidFill>
                  <a:srgbClr val="D9D0E6"/>
                </a:solidFill>
                <a:latin typeface="Trebuchet MS"/>
                <a:cs typeface="Trebuchet MS"/>
              </a:rPr>
              <a:t>to </a:t>
            </a:r>
            <a:r>
              <a:rPr dirty="0" sz="1350" spc="40">
                <a:solidFill>
                  <a:srgbClr val="D9D0E6"/>
                </a:solidFill>
                <a:latin typeface="Trebuchet MS"/>
                <a:cs typeface="Trebuchet MS"/>
              </a:rPr>
              <a:t>lobby </a:t>
            </a:r>
            <a:r>
              <a:rPr dirty="0" sz="1350" spc="-10">
                <a:solidFill>
                  <a:srgbClr val="D9D0E6"/>
                </a:solidFill>
                <a:latin typeface="Trebuchet MS"/>
                <a:cs typeface="Trebuchet MS"/>
              </a:rPr>
              <a:t>directly  </a:t>
            </a:r>
            <a:r>
              <a:rPr dirty="0" sz="1350" spc="15">
                <a:solidFill>
                  <a:srgbClr val="D9D0E6"/>
                </a:solidFill>
                <a:latin typeface="Trebuchet MS"/>
                <a:cs typeface="Trebuchet MS"/>
              </a:rPr>
              <a:t>in </a:t>
            </a:r>
            <a:r>
              <a:rPr dirty="0" sz="1350" spc="20">
                <a:solidFill>
                  <a:srgbClr val="D9D0E6"/>
                </a:solidFill>
                <a:latin typeface="Trebuchet MS"/>
                <a:cs typeface="Trebuchet MS"/>
              </a:rPr>
              <a:t>the </a:t>
            </a:r>
            <a:r>
              <a:rPr dirty="0" sz="1350" spc="-5">
                <a:solidFill>
                  <a:srgbClr val="D9D0E6"/>
                </a:solidFill>
                <a:latin typeface="Trebuchet MS"/>
                <a:cs typeface="Trebuchet MS"/>
              </a:rPr>
              <a:t>market </a:t>
            </a:r>
            <a:r>
              <a:rPr dirty="0" sz="1350" spc="20">
                <a:solidFill>
                  <a:srgbClr val="D9D0E6"/>
                </a:solidFill>
                <a:latin typeface="Trebuchet MS"/>
                <a:cs typeface="Trebuchet MS"/>
              </a:rPr>
              <a:t>through  the </a:t>
            </a:r>
            <a:r>
              <a:rPr dirty="0" sz="1350" spc="-55">
                <a:solidFill>
                  <a:srgbClr val="D9D0E6"/>
                </a:solidFill>
                <a:latin typeface="Trebuchet MS"/>
                <a:cs typeface="Trebuchet MS"/>
              </a:rPr>
              <a:t>DTO </a:t>
            </a:r>
            <a:r>
              <a:rPr dirty="0" sz="1350" spc="-20">
                <a:solidFill>
                  <a:srgbClr val="D9D0E6"/>
                </a:solidFill>
                <a:latin typeface="Trebuchet MS"/>
                <a:cs typeface="Trebuchet MS"/>
              </a:rPr>
              <a:t>we </a:t>
            </a:r>
            <a:r>
              <a:rPr dirty="0" sz="1350" spc="30">
                <a:solidFill>
                  <a:srgbClr val="D9D0E6"/>
                </a:solidFill>
                <a:latin typeface="Trebuchet MS"/>
                <a:cs typeface="Trebuchet MS"/>
              </a:rPr>
              <a:t>can </a:t>
            </a:r>
            <a:r>
              <a:rPr dirty="0" sz="1350" spc="10">
                <a:solidFill>
                  <a:srgbClr val="D9D0E6"/>
                </a:solidFill>
                <a:latin typeface="Trebuchet MS"/>
                <a:cs typeface="Trebuchet MS"/>
              </a:rPr>
              <a:t>ensure  </a:t>
            </a:r>
            <a:r>
              <a:rPr dirty="0" sz="1350" spc="15">
                <a:solidFill>
                  <a:srgbClr val="D9D0E6"/>
                </a:solidFill>
                <a:latin typeface="Trebuchet MS"/>
                <a:cs typeface="Trebuchet MS"/>
              </a:rPr>
              <a:t>that </a:t>
            </a:r>
            <a:r>
              <a:rPr dirty="0" sz="1350" spc="25">
                <a:solidFill>
                  <a:srgbClr val="D9D0E6"/>
                </a:solidFill>
                <a:latin typeface="Trebuchet MS"/>
                <a:cs typeface="Trebuchet MS"/>
              </a:rPr>
              <a:t>a </a:t>
            </a:r>
            <a:r>
              <a:rPr dirty="0" sz="1350" spc="15">
                <a:solidFill>
                  <a:srgbClr val="D9D0E6"/>
                </a:solidFill>
                <a:latin typeface="Trebuchet MS"/>
                <a:cs typeface="Trebuchet MS"/>
              </a:rPr>
              <a:t>voice </a:t>
            </a:r>
            <a:r>
              <a:rPr dirty="0" sz="1350" spc="-20">
                <a:solidFill>
                  <a:srgbClr val="D9D0E6"/>
                </a:solidFill>
                <a:latin typeface="Trebuchet MS"/>
                <a:cs typeface="Trebuchet MS"/>
              </a:rPr>
              <a:t>will </a:t>
            </a:r>
            <a:r>
              <a:rPr dirty="0" sz="1350" spc="30">
                <a:solidFill>
                  <a:srgbClr val="D9D0E6"/>
                </a:solidFill>
                <a:latin typeface="Trebuchet MS"/>
                <a:cs typeface="Trebuchet MS"/>
              </a:rPr>
              <a:t>be </a:t>
            </a:r>
            <a:r>
              <a:rPr dirty="0" sz="1350" spc="20">
                <a:solidFill>
                  <a:srgbClr val="D9D0E6"/>
                </a:solidFill>
                <a:latin typeface="Trebuchet MS"/>
                <a:cs typeface="Trebuchet MS"/>
              </a:rPr>
              <a:t>heard  </a:t>
            </a:r>
            <a:r>
              <a:rPr dirty="0" sz="1350" spc="15">
                <a:solidFill>
                  <a:srgbClr val="D9D0E6"/>
                </a:solidFill>
                <a:latin typeface="Trebuchet MS"/>
                <a:cs typeface="Trebuchet MS"/>
              </a:rPr>
              <a:t>between </a:t>
            </a:r>
            <a:r>
              <a:rPr dirty="0" sz="1350" spc="30">
                <a:solidFill>
                  <a:srgbClr val="D9D0E6"/>
                </a:solidFill>
                <a:latin typeface="Trebuchet MS"/>
                <a:cs typeface="Trebuchet MS"/>
              </a:rPr>
              <a:t>governments  </a:t>
            </a:r>
            <a:r>
              <a:rPr dirty="0" sz="1350" spc="55">
                <a:solidFill>
                  <a:srgbClr val="D9D0E6"/>
                </a:solidFill>
                <a:latin typeface="Trebuchet MS"/>
                <a:cs typeface="Trebuchet MS"/>
              </a:rPr>
              <a:t>and </a:t>
            </a:r>
            <a:r>
              <a:rPr dirty="0" sz="1350" spc="10">
                <a:solidFill>
                  <a:srgbClr val="D9D0E6"/>
                </a:solidFill>
                <a:latin typeface="Trebuchet MS"/>
                <a:cs typeface="Trebuchet MS"/>
              </a:rPr>
              <a:t>state</a:t>
            </a:r>
            <a:r>
              <a:rPr dirty="0" sz="1350" spc="-95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dirty="0" sz="1350" spc="5">
                <a:solidFill>
                  <a:srgbClr val="D9D0E6"/>
                </a:solidFill>
                <a:latin typeface="Trebuchet MS"/>
                <a:cs typeface="Trebuchet MS"/>
              </a:rPr>
              <a:t>operators.</a:t>
            </a:r>
            <a:endParaRPr sz="1350">
              <a:latin typeface="Trebuchet MS"/>
              <a:cs typeface="Trebuchet M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419600" y="1400174"/>
            <a:ext cx="381000" cy="390525"/>
          </a:xfrm>
          <a:custGeom>
            <a:avLst/>
            <a:gdLst/>
            <a:ahLst/>
            <a:cxnLst/>
            <a:rect l="l" t="t" r="r" b="b"/>
            <a:pathLst>
              <a:path w="381000" h="390525">
                <a:moveTo>
                  <a:pt x="343823" y="390525"/>
                </a:moveTo>
                <a:lnTo>
                  <a:pt x="37176" y="390525"/>
                </a:lnTo>
                <a:lnTo>
                  <a:pt x="31708" y="389439"/>
                </a:lnTo>
                <a:lnTo>
                  <a:pt x="1085" y="358816"/>
                </a:lnTo>
                <a:lnTo>
                  <a:pt x="0" y="353348"/>
                </a:lnTo>
                <a:lnTo>
                  <a:pt x="0" y="37176"/>
                </a:lnTo>
                <a:lnTo>
                  <a:pt x="21212" y="5438"/>
                </a:lnTo>
                <a:lnTo>
                  <a:pt x="37176" y="0"/>
                </a:lnTo>
                <a:lnTo>
                  <a:pt x="343823" y="0"/>
                </a:lnTo>
                <a:lnTo>
                  <a:pt x="375561" y="21212"/>
                </a:lnTo>
                <a:lnTo>
                  <a:pt x="381000" y="37176"/>
                </a:lnTo>
                <a:lnTo>
                  <a:pt x="381000" y="353348"/>
                </a:lnTo>
                <a:lnTo>
                  <a:pt x="359787" y="385086"/>
                </a:lnTo>
                <a:lnTo>
                  <a:pt x="349291" y="389439"/>
                </a:lnTo>
                <a:close/>
              </a:path>
            </a:pathLst>
          </a:custGeom>
          <a:solidFill>
            <a:srgbClr val="312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1756568" y="1406525"/>
            <a:ext cx="2926080" cy="59245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443230" algn="l"/>
                <a:tab pos="2783840" algn="l"/>
              </a:tabLst>
            </a:pPr>
            <a:r>
              <a:rPr dirty="0" sz="2000" spc="10" b="0">
                <a:solidFill>
                  <a:srgbClr val="FF726D"/>
                </a:solidFill>
                <a:latin typeface="Inconsolata"/>
                <a:cs typeface="Inconsolata"/>
              </a:rPr>
              <a:t>1</a:t>
            </a:r>
            <a:r>
              <a:rPr dirty="0" sz="2000" spc="10" b="0">
                <a:solidFill>
                  <a:srgbClr val="FF726D"/>
                </a:solidFill>
                <a:latin typeface="Inconsolata"/>
                <a:cs typeface="Inconsolata"/>
              </a:rPr>
              <a:t>	</a:t>
            </a:r>
            <a:r>
              <a:rPr dirty="0" baseline="1683" sz="2475" spc="104" b="0">
                <a:solidFill>
                  <a:srgbClr val="FF726D"/>
                </a:solidFill>
                <a:latin typeface="Inconsolata"/>
                <a:cs typeface="Inconsolata"/>
              </a:rPr>
              <a:t>Tariff</a:t>
            </a:r>
            <a:r>
              <a:rPr dirty="0" baseline="1683" sz="2475" spc="22" b="0">
                <a:solidFill>
                  <a:srgbClr val="FF726D"/>
                </a:solidFill>
                <a:latin typeface="Inconsolata"/>
                <a:cs typeface="Inconsolata"/>
              </a:rPr>
              <a:t>s</a:t>
            </a:r>
            <a:r>
              <a:rPr dirty="0" baseline="1683" sz="2475" spc="195" b="0">
                <a:solidFill>
                  <a:srgbClr val="FF726D"/>
                </a:solidFill>
                <a:latin typeface="Inconsolata"/>
                <a:cs typeface="Inconsolata"/>
              </a:rPr>
              <a:t> </a:t>
            </a:r>
            <a:r>
              <a:rPr dirty="0" baseline="1683" sz="2475" spc="104" b="0">
                <a:solidFill>
                  <a:srgbClr val="FF726D"/>
                </a:solidFill>
                <a:latin typeface="Inconsolata"/>
                <a:cs typeface="Inconsolata"/>
              </a:rPr>
              <a:t>an</a:t>
            </a:r>
            <a:r>
              <a:rPr dirty="0" baseline="1683" sz="2475" spc="22" b="0">
                <a:solidFill>
                  <a:srgbClr val="FF726D"/>
                </a:solidFill>
                <a:latin typeface="Inconsolata"/>
                <a:cs typeface="Inconsolata"/>
              </a:rPr>
              <a:t>d</a:t>
            </a:r>
            <a:r>
              <a:rPr dirty="0" baseline="1683" sz="2475" b="0">
                <a:solidFill>
                  <a:srgbClr val="FF726D"/>
                </a:solidFill>
                <a:latin typeface="Inconsolata"/>
                <a:cs typeface="Inconsolata"/>
              </a:rPr>
              <a:t>	</a:t>
            </a:r>
            <a:r>
              <a:rPr dirty="0" sz="2000" spc="10" b="0">
                <a:solidFill>
                  <a:srgbClr val="FF726D"/>
                </a:solidFill>
                <a:latin typeface="Inconsolata"/>
                <a:cs typeface="Inconsolata"/>
              </a:rPr>
              <a:t>2</a:t>
            </a:r>
            <a:endParaRPr sz="2000">
              <a:latin typeface="Inconsolata"/>
              <a:cs typeface="Inconsolata"/>
            </a:endParaRPr>
          </a:p>
          <a:p>
            <a:pPr marL="443230">
              <a:lnSpc>
                <a:spcPct val="100000"/>
              </a:lnSpc>
              <a:spcBef>
                <a:spcPts val="50"/>
              </a:spcBef>
            </a:pPr>
            <a:r>
              <a:rPr dirty="0" sz="1650" spc="60" b="0">
                <a:solidFill>
                  <a:srgbClr val="FF726D"/>
                </a:solidFill>
                <a:latin typeface="Inconsolata"/>
                <a:cs typeface="Inconsolata"/>
              </a:rPr>
              <a:t>Quotas</a:t>
            </a:r>
            <a:endParaRPr sz="1650">
              <a:latin typeface="Inconsolata"/>
              <a:cs typeface="Inconsolat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959350" y="1420812"/>
            <a:ext cx="1732914" cy="57785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09800"/>
              </a:lnSpc>
              <a:spcBef>
                <a:spcPts val="90"/>
              </a:spcBef>
            </a:pPr>
            <a:r>
              <a:rPr dirty="0" sz="1650" spc="65" b="0">
                <a:solidFill>
                  <a:srgbClr val="FF726D"/>
                </a:solidFill>
                <a:latin typeface="Inconsolata"/>
                <a:cs typeface="Inconsolata"/>
              </a:rPr>
              <a:t>Regulations </a:t>
            </a:r>
            <a:r>
              <a:rPr dirty="0" sz="1650" spc="55" b="0">
                <a:solidFill>
                  <a:srgbClr val="FF726D"/>
                </a:solidFill>
                <a:latin typeface="Inconsolata"/>
                <a:cs typeface="Inconsolata"/>
              </a:rPr>
              <a:t>and  </a:t>
            </a:r>
            <a:r>
              <a:rPr dirty="0" sz="1650" spc="65" b="0">
                <a:solidFill>
                  <a:srgbClr val="FF726D"/>
                </a:solidFill>
                <a:latin typeface="Inconsolata"/>
                <a:cs typeface="Inconsolata"/>
              </a:rPr>
              <a:t>Standards</a:t>
            </a:r>
            <a:endParaRPr sz="1650">
              <a:latin typeface="Inconsolata"/>
              <a:cs typeface="Inconsolat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959350" y="2117089"/>
            <a:ext cx="2043430" cy="3406775"/>
          </a:xfrm>
          <a:prstGeom prst="rect">
            <a:avLst/>
          </a:prstGeom>
        </p:spPr>
        <p:txBody>
          <a:bodyPr wrap="square" lIns="0" tIns="8890" rIns="0" bIns="0" rtlCol="0" vert="horz">
            <a:spAutoFit/>
          </a:bodyPr>
          <a:lstStyle/>
          <a:p>
            <a:pPr marL="12700" marR="5080">
              <a:lnSpc>
                <a:spcPct val="149900"/>
              </a:lnSpc>
              <a:spcBef>
                <a:spcPts val="70"/>
              </a:spcBef>
            </a:pPr>
            <a:r>
              <a:rPr dirty="0" sz="1350" spc="-10">
                <a:solidFill>
                  <a:srgbClr val="D9D0E6"/>
                </a:solidFill>
                <a:latin typeface="Trebuchet MS"/>
                <a:cs typeface="Trebuchet MS"/>
              </a:rPr>
              <a:t>Different </a:t>
            </a:r>
            <a:r>
              <a:rPr dirty="0" sz="1350" spc="35">
                <a:solidFill>
                  <a:srgbClr val="D9D0E6"/>
                </a:solidFill>
                <a:latin typeface="Trebuchet MS"/>
                <a:cs typeface="Trebuchet MS"/>
              </a:rPr>
              <a:t>standards  </a:t>
            </a:r>
            <a:r>
              <a:rPr dirty="0" sz="1350" spc="45">
                <a:solidFill>
                  <a:srgbClr val="D9D0E6"/>
                </a:solidFill>
                <a:latin typeface="Trebuchet MS"/>
                <a:cs typeface="Trebuchet MS"/>
              </a:rPr>
              <a:t>among </a:t>
            </a:r>
            <a:r>
              <a:rPr dirty="0" sz="1350" spc="25">
                <a:solidFill>
                  <a:srgbClr val="D9D0E6"/>
                </a:solidFill>
                <a:latin typeface="Trebuchet MS"/>
                <a:cs typeface="Trebuchet MS"/>
              </a:rPr>
              <a:t>countries </a:t>
            </a:r>
            <a:r>
              <a:rPr dirty="0" sz="1350" spc="30">
                <a:solidFill>
                  <a:srgbClr val="D9D0E6"/>
                </a:solidFill>
                <a:latin typeface="Trebuchet MS"/>
                <a:cs typeface="Trebuchet MS"/>
              </a:rPr>
              <a:t>can  </a:t>
            </a:r>
            <a:r>
              <a:rPr dirty="0" sz="1350" spc="35">
                <a:solidFill>
                  <a:srgbClr val="D9D0E6"/>
                </a:solidFill>
                <a:latin typeface="Trebuchet MS"/>
                <a:cs typeface="Trebuchet MS"/>
              </a:rPr>
              <a:t>hinder </a:t>
            </a:r>
            <a:r>
              <a:rPr dirty="0" sz="1350" spc="20">
                <a:solidFill>
                  <a:srgbClr val="D9D0E6"/>
                </a:solidFill>
                <a:latin typeface="Trebuchet MS"/>
                <a:cs typeface="Trebuchet MS"/>
              </a:rPr>
              <a:t>the </a:t>
            </a:r>
            <a:r>
              <a:rPr dirty="0" sz="1350">
                <a:solidFill>
                  <a:srgbClr val="D9D0E6"/>
                </a:solidFill>
                <a:latin typeface="Trebuchet MS"/>
                <a:cs typeface="Trebuchet MS"/>
              </a:rPr>
              <a:t>growth </a:t>
            </a:r>
            <a:r>
              <a:rPr dirty="0" sz="1350" spc="25">
                <a:solidFill>
                  <a:srgbClr val="D9D0E6"/>
                </a:solidFill>
                <a:latin typeface="Trebuchet MS"/>
                <a:cs typeface="Trebuchet MS"/>
              </a:rPr>
              <a:t>of </a:t>
            </a:r>
            <a:r>
              <a:rPr dirty="0" sz="1350" spc="20">
                <a:solidFill>
                  <a:srgbClr val="D9D0E6"/>
                </a:solidFill>
                <a:latin typeface="Trebuchet MS"/>
                <a:cs typeface="Trebuchet MS"/>
              </a:rPr>
              <a:t>the  </a:t>
            </a:r>
            <a:r>
              <a:rPr dirty="0" sz="1350" spc="25">
                <a:solidFill>
                  <a:srgbClr val="D9D0E6"/>
                </a:solidFill>
                <a:latin typeface="Trebuchet MS"/>
                <a:cs typeface="Trebuchet MS"/>
              </a:rPr>
              <a:t>global </a:t>
            </a:r>
            <a:r>
              <a:rPr dirty="0" sz="1350" spc="-25">
                <a:solidFill>
                  <a:srgbClr val="D9D0E6"/>
                </a:solidFill>
                <a:latin typeface="Trebuchet MS"/>
                <a:cs typeface="Trebuchet MS"/>
              </a:rPr>
              <a:t>market. </a:t>
            </a:r>
            <a:r>
              <a:rPr dirty="0" sz="1350" spc="10">
                <a:solidFill>
                  <a:srgbClr val="D9D0E6"/>
                </a:solidFill>
                <a:latin typeface="Trebuchet MS"/>
                <a:cs typeface="Trebuchet MS"/>
              </a:rPr>
              <a:t>This </a:t>
            </a:r>
            <a:r>
              <a:rPr dirty="0" sz="1350" spc="30">
                <a:solidFill>
                  <a:srgbClr val="D9D0E6"/>
                </a:solidFill>
                <a:latin typeface="Trebuchet MS"/>
                <a:cs typeface="Trebuchet MS"/>
              </a:rPr>
              <a:t>is</a:t>
            </a:r>
            <a:r>
              <a:rPr dirty="0" sz="1350" spc="-285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dirty="0" sz="1350" spc="15">
                <a:solidFill>
                  <a:srgbClr val="D9D0E6"/>
                </a:solidFill>
                <a:latin typeface="Trebuchet MS"/>
                <a:cs typeface="Trebuchet MS"/>
              </a:rPr>
              <a:t>why  </a:t>
            </a:r>
            <a:r>
              <a:rPr dirty="0" sz="1350" spc="20">
                <a:solidFill>
                  <a:srgbClr val="D9D0E6"/>
                </a:solidFill>
                <a:latin typeface="Trebuchet MS"/>
                <a:cs typeface="Trebuchet MS"/>
              </a:rPr>
              <a:t>the </a:t>
            </a:r>
            <a:r>
              <a:rPr dirty="0" sz="1350" spc="-55">
                <a:solidFill>
                  <a:srgbClr val="D9D0E6"/>
                </a:solidFill>
                <a:latin typeface="Trebuchet MS"/>
                <a:cs typeface="Trebuchet MS"/>
              </a:rPr>
              <a:t>DTO </a:t>
            </a:r>
            <a:r>
              <a:rPr dirty="0" sz="1350" spc="-20">
                <a:solidFill>
                  <a:srgbClr val="D9D0E6"/>
                </a:solidFill>
                <a:latin typeface="Trebuchet MS"/>
                <a:cs typeface="Trebuchet MS"/>
              </a:rPr>
              <a:t>will </a:t>
            </a:r>
            <a:r>
              <a:rPr dirty="0" sz="1350" spc="25">
                <a:solidFill>
                  <a:srgbClr val="D9D0E6"/>
                </a:solidFill>
                <a:latin typeface="Trebuchet MS"/>
                <a:cs typeface="Trebuchet MS"/>
              </a:rPr>
              <a:t>come to  </a:t>
            </a:r>
            <a:r>
              <a:rPr dirty="0" sz="1350" spc="5">
                <a:solidFill>
                  <a:srgbClr val="D9D0E6"/>
                </a:solidFill>
                <a:latin typeface="Trebuchet MS"/>
                <a:cs typeface="Trebuchet MS"/>
              </a:rPr>
              <a:t>fruition </a:t>
            </a:r>
            <a:r>
              <a:rPr dirty="0" sz="1350" spc="15">
                <a:solidFill>
                  <a:srgbClr val="D9D0E6"/>
                </a:solidFill>
                <a:latin typeface="Trebuchet MS"/>
                <a:cs typeface="Trebuchet MS"/>
              </a:rPr>
              <a:t>in </a:t>
            </a:r>
            <a:r>
              <a:rPr dirty="0" sz="1350" spc="20">
                <a:solidFill>
                  <a:srgbClr val="D9D0E6"/>
                </a:solidFill>
                <a:latin typeface="Trebuchet MS"/>
                <a:cs typeface="Trebuchet MS"/>
              </a:rPr>
              <a:t>the </a:t>
            </a:r>
            <a:r>
              <a:rPr dirty="0" sz="1350" spc="25">
                <a:solidFill>
                  <a:srgbClr val="D9D0E6"/>
                </a:solidFill>
                <a:latin typeface="Trebuchet MS"/>
                <a:cs typeface="Trebuchet MS"/>
              </a:rPr>
              <a:t>global  </a:t>
            </a:r>
            <a:r>
              <a:rPr dirty="0" sz="1350" spc="40">
                <a:solidFill>
                  <a:srgbClr val="D9D0E6"/>
                </a:solidFill>
                <a:latin typeface="Trebuchet MS"/>
                <a:cs typeface="Trebuchet MS"/>
              </a:rPr>
              <a:t>economy </a:t>
            </a:r>
            <a:r>
              <a:rPr dirty="0" sz="1350" spc="-5">
                <a:solidFill>
                  <a:srgbClr val="D9D0E6"/>
                </a:solidFill>
                <a:latin typeface="Trebuchet MS"/>
                <a:cs typeface="Trebuchet MS"/>
              </a:rPr>
              <a:t>with </a:t>
            </a:r>
            <a:r>
              <a:rPr dirty="0" sz="1350" spc="15">
                <a:solidFill>
                  <a:srgbClr val="D9D0E6"/>
                </a:solidFill>
                <a:latin typeface="Trebuchet MS"/>
                <a:cs typeface="Trebuchet MS"/>
              </a:rPr>
              <a:t>its </a:t>
            </a:r>
            <a:r>
              <a:rPr dirty="0" sz="1350" spc="10">
                <a:solidFill>
                  <a:srgbClr val="D9D0E6"/>
                </a:solidFill>
                <a:latin typeface="Trebuchet MS"/>
                <a:cs typeface="Trebuchet MS"/>
              </a:rPr>
              <a:t>private  </a:t>
            </a:r>
            <a:r>
              <a:rPr dirty="0" sz="1350" spc="25">
                <a:solidFill>
                  <a:srgbClr val="D9D0E6"/>
                </a:solidFill>
                <a:latin typeface="Trebuchet MS"/>
                <a:cs typeface="Trebuchet MS"/>
              </a:rPr>
              <a:t>blockchain </a:t>
            </a:r>
            <a:r>
              <a:rPr dirty="0" sz="1350" spc="30">
                <a:solidFill>
                  <a:srgbClr val="D9D0E6"/>
                </a:solidFill>
                <a:latin typeface="Trebuchet MS"/>
                <a:cs typeface="Trebuchet MS"/>
              </a:rPr>
              <a:t>standard </a:t>
            </a:r>
            <a:r>
              <a:rPr dirty="0" sz="1350" spc="55">
                <a:solidFill>
                  <a:srgbClr val="D9D0E6"/>
                </a:solidFill>
                <a:latin typeface="Trebuchet MS"/>
                <a:cs typeface="Trebuchet MS"/>
              </a:rPr>
              <a:t>and  </a:t>
            </a:r>
            <a:r>
              <a:rPr dirty="0" sz="1350" spc="50">
                <a:solidFill>
                  <a:srgbClr val="D9D0E6"/>
                </a:solidFill>
                <a:latin typeface="Trebuchet MS"/>
                <a:cs typeface="Trebuchet MS"/>
              </a:rPr>
              <a:t>consensus</a:t>
            </a:r>
            <a:r>
              <a:rPr dirty="0" sz="1350" spc="-7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dirty="0" sz="1350" spc="-5">
                <a:solidFill>
                  <a:srgbClr val="D9D0E6"/>
                </a:solidFill>
                <a:latin typeface="Trebuchet MS"/>
                <a:cs typeface="Trebuchet MS"/>
              </a:rPr>
              <a:t>algorithm.</a:t>
            </a:r>
            <a:endParaRPr sz="1350">
              <a:latin typeface="Trebuchet MS"/>
              <a:cs typeface="Trebuchet MS"/>
            </a:endParaRPr>
          </a:p>
          <a:p>
            <a:pPr marL="12700" marR="253365">
              <a:lnSpc>
                <a:spcPct val="148100"/>
              </a:lnSpc>
            </a:pPr>
            <a:r>
              <a:rPr dirty="0" sz="1350" spc="10">
                <a:solidFill>
                  <a:srgbClr val="D9D0E6"/>
                </a:solidFill>
                <a:latin typeface="Trebuchet MS"/>
                <a:cs typeface="Trebuchet MS"/>
              </a:rPr>
              <a:t>What </a:t>
            </a:r>
            <a:r>
              <a:rPr dirty="0" sz="1350" spc="-20">
                <a:solidFill>
                  <a:srgbClr val="D9D0E6"/>
                </a:solidFill>
                <a:latin typeface="Trebuchet MS"/>
                <a:cs typeface="Trebuchet MS"/>
              </a:rPr>
              <a:t>we </a:t>
            </a:r>
            <a:r>
              <a:rPr dirty="0" sz="1350">
                <a:solidFill>
                  <a:srgbClr val="D9D0E6"/>
                </a:solidFill>
                <a:latin typeface="Trebuchet MS"/>
                <a:cs typeface="Trebuchet MS"/>
              </a:rPr>
              <a:t>call </a:t>
            </a:r>
            <a:r>
              <a:rPr dirty="0" sz="1350" spc="-15">
                <a:solidFill>
                  <a:srgbClr val="D9D0E6"/>
                </a:solidFill>
                <a:latin typeface="Trebuchet MS"/>
                <a:cs typeface="Trebuchet MS"/>
              </a:rPr>
              <a:t>aFPC</a:t>
            </a:r>
            <a:r>
              <a:rPr dirty="0" sz="1350" spc="-15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dirty="0" sz="1350" spc="55">
                <a:solidFill>
                  <a:srgbClr val="D9D0E6"/>
                </a:solidFill>
                <a:latin typeface="Trebuchet MS"/>
                <a:cs typeface="Trebuchet MS"/>
              </a:rPr>
              <a:t>and  </a:t>
            </a:r>
            <a:r>
              <a:rPr dirty="0" sz="1350" spc="-70">
                <a:solidFill>
                  <a:srgbClr val="D9D0E6"/>
                </a:solidFill>
                <a:latin typeface="Trebuchet MS"/>
                <a:cs typeface="Trebuchet MS"/>
              </a:rPr>
              <a:t>DTO-541.</a:t>
            </a:r>
            <a:endParaRPr sz="1350">
              <a:latin typeface="Trebuchet MS"/>
              <a:cs typeface="Trebuchet M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7191375" y="1400174"/>
            <a:ext cx="381000" cy="390525"/>
          </a:xfrm>
          <a:custGeom>
            <a:avLst/>
            <a:gdLst/>
            <a:ahLst/>
            <a:cxnLst/>
            <a:rect l="l" t="t" r="r" b="b"/>
            <a:pathLst>
              <a:path w="381000" h="390525">
                <a:moveTo>
                  <a:pt x="343823" y="390525"/>
                </a:moveTo>
                <a:lnTo>
                  <a:pt x="37176" y="390525"/>
                </a:lnTo>
                <a:lnTo>
                  <a:pt x="31708" y="389439"/>
                </a:lnTo>
                <a:lnTo>
                  <a:pt x="1085" y="358816"/>
                </a:lnTo>
                <a:lnTo>
                  <a:pt x="0" y="353348"/>
                </a:lnTo>
                <a:lnTo>
                  <a:pt x="0" y="37176"/>
                </a:lnTo>
                <a:lnTo>
                  <a:pt x="21202" y="5438"/>
                </a:lnTo>
                <a:lnTo>
                  <a:pt x="37176" y="0"/>
                </a:lnTo>
                <a:lnTo>
                  <a:pt x="343823" y="0"/>
                </a:lnTo>
                <a:lnTo>
                  <a:pt x="375561" y="21212"/>
                </a:lnTo>
                <a:lnTo>
                  <a:pt x="381000" y="37176"/>
                </a:lnTo>
                <a:lnTo>
                  <a:pt x="381000" y="353348"/>
                </a:lnTo>
                <a:lnTo>
                  <a:pt x="359787" y="385086"/>
                </a:lnTo>
                <a:lnTo>
                  <a:pt x="349291" y="389439"/>
                </a:lnTo>
                <a:close/>
              </a:path>
            </a:pathLst>
          </a:custGeom>
          <a:solidFill>
            <a:srgbClr val="312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7300118" y="1449387"/>
            <a:ext cx="1706880" cy="54927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443230" marR="5080" indent="-431165">
              <a:lnSpc>
                <a:spcPts val="2100"/>
              </a:lnSpc>
              <a:spcBef>
                <a:spcPts val="105"/>
              </a:spcBef>
              <a:tabLst>
                <a:tab pos="443230" algn="l"/>
              </a:tabLst>
            </a:pPr>
            <a:r>
              <a:rPr dirty="0" sz="2000" spc="10" b="0">
                <a:solidFill>
                  <a:srgbClr val="FF726D"/>
                </a:solidFill>
                <a:latin typeface="Inconsolata"/>
                <a:cs typeface="Inconsolata"/>
              </a:rPr>
              <a:t>3	</a:t>
            </a:r>
            <a:r>
              <a:rPr dirty="0" baseline="1683" sz="2475" spc="97" b="0">
                <a:solidFill>
                  <a:srgbClr val="FF726D"/>
                </a:solidFill>
                <a:latin typeface="Inconsolata"/>
                <a:cs typeface="Inconsolata"/>
              </a:rPr>
              <a:t>Political </a:t>
            </a:r>
            <a:r>
              <a:rPr dirty="0" sz="1650" spc="65" b="0">
                <a:solidFill>
                  <a:srgbClr val="FF726D"/>
                </a:solidFill>
                <a:latin typeface="Inconsolata"/>
                <a:cs typeface="Inconsolata"/>
              </a:rPr>
              <a:t> </a:t>
            </a:r>
            <a:r>
              <a:rPr dirty="0" sz="1650" spc="70" b="0">
                <a:solidFill>
                  <a:srgbClr val="FF726D"/>
                </a:solidFill>
                <a:latin typeface="Inconsolata"/>
                <a:cs typeface="Inconsolata"/>
              </a:rPr>
              <a:t>Instabilit</a:t>
            </a:r>
            <a:r>
              <a:rPr dirty="0" sz="1650" spc="15" b="0">
                <a:solidFill>
                  <a:srgbClr val="FF726D"/>
                </a:solidFill>
                <a:latin typeface="Inconsolata"/>
                <a:cs typeface="Inconsolata"/>
              </a:rPr>
              <a:t>y</a:t>
            </a:r>
            <a:endParaRPr sz="1650">
              <a:latin typeface="Inconsolata"/>
              <a:cs typeface="Inconsolat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731125" y="2117089"/>
            <a:ext cx="2028825" cy="4340225"/>
          </a:xfrm>
          <a:prstGeom prst="rect">
            <a:avLst/>
          </a:prstGeom>
        </p:spPr>
        <p:txBody>
          <a:bodyPr wrap="square" lIns="0" tIns="10160" rIns="0" bIns="0" rtlCol="0" vert="horz">
            <a:spAutoFit/>
          </a:bodyPr>
          <a:lstStyle/>
          <a:p>
            <a:pPr marL="12700" marR="123825">
              <a:lnSpc>
                <a:spcPct val="149300"/>
              </a:lnSpc>
              <a:spcBef>
                <a:spcPts val="80"/>
              </a:spcBef>
            </a:pPr>
            <a:r>
              <a:rPr dirty="0" sz="1350" spc="15">
                <a:solidFill>
                  <a:srgbClr val="D9D0E6"/>
                </a:solidFill>
                <a:latin typeface="Trebuchet MS"/>
                <a:cs typeface="Trebuchet MS"/>
              </a:rPr>
              <a:t>Unpredictable </a:t>
            </a:r>
            <a:r>
              <a:rPr dirty="0" sz="1350" spc="20">
                <a:solidFill>
                  <a:srgbClr val="D9D0E6"/>
                </a:solidFill>
                <a:latin typeface="Trebuchet MS"/>
                <a:cs typeface="Trebuchet MS"/>
              </a:rPr>
              <a:t>factors  </a:t>
            </a:r>
            <a:r>
              <a:rPr dirty="0" sz="1350" spc="15">
                <a:solidFill>
                  <a:srgbClr val="D9D0E6"/>
                </a:solidFill>
                <a:latin typeface="Trebuchet MS"/>
                <a:cs typeface="Trebuchet MS"/>
              </a:rPr>
              <a:t>that </a:t>
            </a:r>
            <a:r>
              <a:rPr dirty="0" sz="1350" spc="30">
                <a:solidFill>
                  <a:srgbClr val="D9D0E6"/>
                </a:solidFill>
                <a:latin typeface="Trebuchet MS"/>
                <a:cs typeface="Trebuchet MS"/>
              </a:rPr>
              <a:t>can </a:t>
            </a:r>
            <a:r>
              <a:rPr dirty="0" sz="1350" spc="10">
                <a:solidFill>
                  <a:srgbClr val="D9D0E6"/>
                </a:solidFill>
                <a:latin typeface="Trebuchet MS"/>
                <a:cs typeface="Trebuchet MS"/>
              </a:rPr>
              <a:t>destabilize</a:t>
            </a:r>
            <a:r>
              <a:rPr dirty="0" sz="1350" spc="-125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dirty="0" sz="1350" spc="20">
                <a:solidFill>
                  <a:srgbClr val="D9D0E6"/>
                </a:solidFill>
                <a:latin typeface="Trebuchet MS"/>
                <a:cs typeface="Trebuchet MS"/>
              </a:rPr>
              <a:t>the  </a:t>
            </a:r>
            <a:r>
              <a:rPr dirty="0" sz="1350" spc="-15">
                <a:solidFill>
                  <a:srgbClr val="D9D0E6"/>
                </a:solidFill>
                <a:latin typeface="Trebuchet MS"/>
                <a:cs typeface="Trebuchet MS"/>
              </a:rPr>
              <a:t>markets, </a:t>
            </a:r>
            <a:r>
              <a:rPr dirty="0" sz="1350" spc="25">
                <a:solidFill>
                  <a:srgbClr val="D9D0E6"/>
                </a:solidFill>
                <a:latin typeface="Trebuchet MS"/>
                <a:cs typeface="Trebuchet MS"/>
              </a:rPr>
              <a:t>such </a:t>
            </a:r>
            <a:r>
              <a:rPr dirty="0" sz="1350" spc="60">
                <a:solidFill>
                  <a:srgbClr val="D9D0E6"/>
                </a:solidFill>
                <a:latin typeface="Trebuchet MS"/>
                <a:cs typeface="Trebuchet MS"/>
              </a:rPr>
              <a:t>as </a:t>
            </a:r>
            <a:r>
              <a:rPr dirty="0" sz="1350" spc="-25">
                <a:solidFill>
                  <a:srgbClr val="D9D0E6"/>
                </a:solidFill>
                <a:latin typeface="Trebuchet MS"/>
                <a:cs typeface="Trebuchet MS"/>
              </a:rPr>
              <a:t>wars,  </a:t>
            </a:r>
            <a:r>
              <a:rPr dirty="0" sz="1350" spc="-5">
                <a:solidFill>
                  <a:srgbClr val="D9D0E6"/>
                </a:solidFill>
                <a:latin typeface="Trebuchet MS"/>
                <a:cs typeface="Trebuchet MS"/>
              </a:rPr>
              <a:t>terrorist </a:t>
            </a:r>
            <a:r>
              <a:rPr dirty="0" sz="1350" spc="5">
                <a:solidFill>
                  <a:srgbClr val="D9D0E6"/>
                </a:solidFill>
                <a:latin typeface="Trebuchet MS"/>
                <a:cs typeface="Trebuchet MS"/>
              </a:rPr>
              <a:t>incidents, </a:t>
            </a:r>
            <a:r>
              <a:rPr dirty="0" sz="1350" spc="55">
                <a:solidFill>
                  <a:srgbClr val="D9D0E6"/>
                </a:solidFill>
                <a:latin typeface="Trebuchet MS"/>
                <a:cs typeface="Trebuchet MS"/>
              </a:rPr>
              <a:t>and  </a:t>
            </a:r>
            <a:r>
              <a:rPr dirty="0" sz="1350" spc="15">
                <a:solidFill>
                  <a:srgbClr val="D9D0E6"/>
                </a:solidFill>
                <a:latin typeface="Trebuchet MS"/>
                <a:cs typeface="Trebuchet MS"/>
              </a:rPr>
              <a:t>political</a:t>
            </a:r>
            <a:r>
              <a:rPr dirty="0" sz="1350" spc="-65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dirty="0" sz="1350" spc="10">
                <a:solidFill>
                  <a:srgbClr val="D9D0E6"/>
                </a:solidFill>
                <a:latin typeface="Trebuchet MS"/>
                <a:cs typeface="Trebuchet MS"/>
              </a:rPr>
              <a:t>changes.</a:t>
            </a:r>
            <a:endParaRPr sz="135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780"/>
              </a:spcBef>
            </a:pPr>
            <a:r>
              <a:rPr dirty="0" sz="1350" spc="35">
                <a:solidFill>
                  <a:srgbClr val="D9D0E6"/>
                </a:solidFill>
                <a:latin typeface="Trebuchet MS"/>
                <a:cs typeface="Trebuchet MS"/>
              </a:rPr>
              <a:t>Understanding this</a:t>
            </a:r>
            <a:r>
              <a:rPr dirty="0" sz="1350" spc="-175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dirty="0" sz="1350" spc="20">
                <a:solidFill>
                  <a:srgbClr val="D9D0E6"/>
                </a:solidFill>
                <a:latin typeface="Trebuchet MS"/>
                <a:cs typeface="Trebuchet MS"/>
              </a:rPr>
              <a:t>the</a:t>
            </a:r>
            <a:endParaRPr sz="1350">
              <a:latin typeface="Trebuchet MS"/>
              <a:cs typeface="Trebuchet MS"/>
            </a:endParaRPr>
          </a:p>
          <a:p>
            <a:pPr marL="12700" marR="5080">
              <a:lnSpc>
                <a:spcPct val="149300"/>
              </a:lnSpc>
              <a:spcBef>
                <a:spcPts val="55"/>
              </a:spcBef>
            </a:pPr>
            <a:r>
              <a:rPr dirty="0" sz="1350" spc="50">
                <a:solidFill>
                  <a:srgbClr val="D9D0E6"/>
                </a:solidFill>
                <a:latin typeface="Trebuchet MS"/>
                <a:cs typeface="Trebuchet MS"/>
              </a:rPr>
              <a:t>consensus </a:t>
            </a:r>
            <a:r>
              <a:rPr dirty="0" sz="1350" spc="20">
                <a:solidFill>
                  <a:srgbClr val="D9D0E6"/>
                </a:solidFill>
                <a:latin typeface="Trebuchet MS"/>
                <a:cs typeface="Trebuchet MS"/>
              </a:rPr>
              <a:t>algorithm </a:t>
            </a:r>
            <a:r>
              <a:rPr dirty="0" sz="1350" spc="30">
                <a:solidFill>
                  <a:srgbClr val="D9D0E6"/>
                </a:solidFill>
                <a:latin typeface="Trebuchet MS"/>
                <a:cs typeface="Trebuchet MS"/>
              </a:rPr>
              <a:t>is  </a:t>
            </a:r>
            <a:r>
              <a:rPr dirty="0" sz="1350">
                <a:solidFill>
                  <a:srgbClr val="D9D0E6"/>
                </a:solidFill>
                <a:latin typeface="Trebuchet MS"/>
                <a:cs typeface="Trebuchet MS"/>
              </a:rPr>
              <a:t>created </a:t>
            </a:r>
            <a:r>
              <a:rPr dirty="0" sz="1350" spc="-5">
                <a:solidFill>
                  <a:srgbClr val="D9D0E6"/>
                </a:solidFill>
                <a:latin typeface="Trebuchet MS"/>
                <a:cs typeface="Trebuchet MS"/>
              </a:rPr>
              <a:t>with </a:t>
            </a:r>
            <a:r>
              <a:rPr dirty="0" sz="1350" spc="10">
                <a:solidFill>
                  <a:srgbClr val="D9D0E6"/>
                </a:solidFill>
                <a:latin typeface="Trebuchet MS"/>
                <a:cs typeface="Trebuchet MS"/>
              </a:rPr>
              <a:t>four </a:t>
            </a:r>
            <a:r>
              <a:rPr dirty="0" sz="1350" spc="35">
                <a:solidFill>
                  <a:srgbClr val="D9D0E6"/>
                </a:solidFill>
                <a:latin typeface="Trebuchet MS"/>
                <a:cs typeface="Trebuchet MS"/>
              </a:rPr>
              <a:t>base  </a:t>
            </a:r>
            <a:r>
              <a:rPr dirty="0" sz="1350" spc="-10">
                <a:solidFill>
                  <a:srgbClr val="D9D0E6"/>
                </a:solidFill>
                <a:latin typeface="Trebuchet MS"/>
                <a:cs typeface="Trebuchet MS"/>
              </a:rPr>
              <a:t>types. </a:t>
            </a:r>
            <a:r>
              <a:rPr dirty="0" sz="1350" spc="-40">
                <a:solidFill>
                  <a:srgbClr val="D9D0E6"/>
                </a:solidFill>
                <a:latin typeface="Trebuchet MS"/>
                <a:cs typeface="Trebuchet MS"/>
              </a:rPr>
              <a:t>PRO, </a:t>
            </a:r>
            <a:r>
              <a:rPr dirty="0" sz="1350" spc="-15">
                <a:solidFill>
                  <a:srgbClr val="D9D0E6"/>
                </a:solidFill>
                <a:latin typeface="Trebuchet MS"/>
                <a:cs typeface="Trebuchet MS"/>
              </a:rPr>
              <a:t>ZK-Proofs,  PoS, </a:t>
            </a:r>
            <a:r>
              <a:rPr dirty="0" sz="1350" spc="-35">
                <a:solidFill>
                  <a:srgbClr val="D9D0E6"/>
                </a:solidFill>
                <a:latin typeface="Trebuchet MS"/>
                <a:cs typeface="Trebuchet MS"/>
              </a:rPr>
              <a:t>aFBA. </a:t>
            </a:r>
            <a:r>
              <a:rPr dirty="0" sz="1350" spc="20">
                <a:solidFill>
                  <a:srgbClr val="D9D0E6"/>
                </a:solidFill>
                <a:latin typeface="Trebuchet MS"/>
                <a:cs typeface="Trebuchet MS"/>
              </a:rPr>
              <a:t>One </a:t>
            </a:r>
            <a:r>
              <a:rPr dirty="0" sz="1350" spc="10">
                <a:solidFill>
                  <a:srgbClr val="D9D0E6"/>
                </a:solidFill>
                <a:latin typeface="Trebuchet MS"/>
                <a:cs typeface="Trebuchet MS"/>
              </a:rPr>
              <a:t>for</a:t>
            </a:r>
            <a:r>
              <a:rPr dirty="0" sz="1350" spc="-17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dirty="0" sz="1350" spc="-35">
                <a:solidFill>
                  <a:srgbClr val="D9D0E6"/>
                </a:solidFill>
                <a:latin typeface="Trebuchet MS"/>
                <a:cs typeface="Trebuchet MS"/>
              </a:rPr>
              <a:t>clarity.  </a:t>
            </a:r>
            <a:r>
              <a:rPr dirty="0" sz="1350" spc="-55">
                <a:solidFill>
                  <a:srgbClr val="D9D0E6"/>
                </a:solidFill>
                <a:latin typeface="Trebuchet MS"/>
                <a:cs typeface="Trebuchet MS"/>
              </a:rPr>
              <a:t>Two </a:t>
            </a:r>
            <a:r>
              <a:rPr dirty="0" sz="1350" spc="10">
                <a:solidFill>
                  <a:srgbClr val="D9D0E6"/>
                </a:solidFill>
                <a:latin typeface="Trebuchet MS"/>
                <a:cs typeface="Trebuchet MS"/>
              </a:rPr>
              <a:t>for transactions.</a:t>
            </a:r>
            <a:endParaRPr sz="1350">
              <a:latin typeface="Trebuchet MS"/>
              <a:cs typeface="Trebuchet MS"/>
            </a:endParaRPr>
          </a:p>
          <a:p>
            <a:pPr marL="12700" marR="133985">
              <a:lnSpc>
                <a:spcPct val="150500"/>
              </a:lnSpc>
              <a:spcBef>
                <a:spcPts val="40"/>
              </a:spcBef>
            </a:pPr>
            <a:r>
              <a:rPr dirty="0" sz="1350" spc="-20">
                <a:solidFill>
                  <a:srgbClr val="D9D0E6"/>
                </a:solidFill>
                <a:latin typeface="Trebuchet MS"/>
                <a:cs typeface="Trebuchet MS"/>
              </a:rPr>
              <a:t>Three </a:t>
            </a:r>
            <a:r>
              <a:rPr dirty="0" sz="1350" spc="10">
                <a:solidFill>
                  <a:srgbClr val="D9D0E6"/>
                </a:solidFill>
                <a:latin typeface="Trebuchet MS"/>
                <a:cs typeface="Trebuchet MS"/>
              </a:rPr>
              <a:t>for </a:t>
            </a:r>
            <a:r>
              <a:rPr dirty="0" sz="1350">
                <a:solidFill>
                  <a:srgbClr val="D9D0E6"/>
                </a:solidFill>
                <a:latin typeface="Trebuchet MS"/>
                <a:cs typeface="Trebuchet MS"/>
              </a:rPr>
              <a:t>networks.</a:t>
            </a:r>
            <a:r>
              <a:rPr dirty="0" sz="1350" spc="-17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dirty="0" sz="1350" spc="30">
                <a:solidFill>
                  <a:srgbClr val="D9D0E6"/>
                </a:solidFill>
                <a:latin typeface="Trebuchet MS"/>
                <a:cs typeface="Trebuchet MS"/>
              </a:rPr>
              <a:t>And  </a:t>
            </a:r>
            <a:r>
              <a:rPr dirty="0" sz="1350">
                <a:solidFill>
                  <a:srgbClr val="D9D0E6"/>
                </a:solidFill>
                <a:latin typeface="Trebuchet MS"/>
                <a:cs typeface="Trebuchet MS"/>
              </a:rPr>
              <a:t>finally </a:t>
            </a:r>
            <a:r>
              <a:rPr dirty="0" sz="1350" spc="10">
                <a:solidFill>
                  <a:srgbClr val="D9D0E6"/>
                </a:solidFill>
                <a:latin typeface="Trebuchet MS"/>
                <a:cs typeface="Trebuchet MS"/>
              </a:rPr>
              <a:t>for </a:t>
            </a:r>
            <a:r>
              <a:rPr dirty="0" sz="1350" spc="25">
                <a:solidFill>
                  <a:srgbClr val="D9D0E6"/>
                </a:solidFill>
                <a:latin typeface="Trebuchet MS"/>
                <a:cs typeface="Trebuchet MS"/>
              </a:rPr>
              <a:t>stakeholder  </a:t>
            </a:r>
            <a:r>
              <a:rPr dirty="0" sz="1350" spc="15">
                <a:solidFill>
                  <a:srgbClr val="D9D0E6"/>
                </a:solidFill>
                <a:latin typeface="Trebuchet MS"/>
                <a:cs typeface="Trebuchet MS"/>
              </a:rPr>
              <a:t>ownership.</a:t>
            </a:r>
            <a:endParaRPr sz="1350">
              <a:latin typeface="Trebuchet MS"/>
              <a:cs typeface="Trebuchet M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9548494" y="6427723"/>
            <a:ext cx="1754504" cy="4191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1430000" cy="11591925"/>
          </a:xfrm>
          <a:custGeom>
            <a:avLst/>
            <a:gdLst/>
            <a:ahLst/>
            <a:cxnLst/>
            <a:rect l="l" t="t" r="r" b="b"/>
            <a:pathLst>
              <a:path w="11430000" h="11591925">
                <a:moveTo>
                  <a:pt x="0" y="0"/>
                </a:moveTo>
                <a:lnTo>
                  <a:pt x="11430000" y="0"/>
                </a:lnTo>
                <a:lnTo>
                  <a:pt x="11430000" y="11591910"/>
                </a:lnTo>
                <a:lnTo>
                  <a:pt x="0" y="11591910"/>
                </a:lnTo>
                <a:lnTo>
                  <a:pt x="0" y="0"/>
                </a:lnTo>
                <a:close/>
              </a:path>
            </a:pathLst>
          </a:custGeom>
          <a:solidFill>
            <a:srgbClr val="24163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525712" y="415925"/>
            <a:ext cx="6155055" cy="1130300"/>
          </a:xfrm>
          <a:prstGeom prst="rect"/>
        </p:spPr>
        <p:txBody>
          <a:bodyPr wrap="square" lIns="0" tIns="5397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425"/>
              </a:spcBef>
            </a:pPr>
            <a:r>
              <a:rPr dirty="0" spc="40"/>
              <a:t>International Structures</a:t>
            </a:r>
            <a:r>
              <a:rPr dirty="0" spc="130"/>
              <a:t> </a:t>
            </a:r>
            <a:r>
              <a:rPr dirty="0" spc="35"/>
              <a:t>for</a:t>
            </a:r>
          </a:p>
          <a:p>
            <a:pPr algn="ctr" marL="219075">
              <a:lnSpc>
                <a:spcPct val="100000"/>
              </a:lnSpc>
              <a:spcBef>
                <a:spcPts val="330"/>
              </a:spcBef>
            </a:pPr>
            <a:r>
              <a:rPr dirty="0" spc="40"/>
              <a:t>Analysis: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1712119" y="1847850"/>
            <a:ext cx="981075" cy="9277350"/>
            <a:chOff x="1712119" y="1847850"/>
            <a:chExt cx="981075" cy="9277350"/>
          </a:xfrm>
        </p:grpSpPr>
        <p:sp>
          <p:nvSpPr>
            <p:cNvPr id="5" name="object 5"/>
            <p:cNvSpPr/>
            <p:nvPr/>
          </p:nvSpPr>
          <p:spPr>
            <a:xfrm>
              <a:off x="1895475" y="1847849"/>
              <a:ext cx="798195" cy="9277350"/>
            </a:xfrm>
            <a:custGeom>
              <a:avLst/>
              <a:gdLst/>
              <a:ahLst/>
              <a:cxnLst/>
              <a:rect l="l" t="t" r="r" b="b"/>
              <a:pathLst>
                <a:path w="798194" h="9277350">
                  <a:moveTo>
                    <a:pt x="19050" y="0"/>
                  </a:moveTo>
                  <a:lnTo>
                    <a:pt x="0" y="0"/>
                  </a:lnTo>
                  <a:lnTo>
                    <a:pt x="0" y="9277350"/>
                  </a:lnTo>
                  <a:lnTo>
                    <a:pt x="19050" y="9277350"/>
                  </a:lnTo>
                  <a:lnTo>
                    <a:pt x="19050" y="0"/>
                  </a:lnTo>
                  <a:close/>
                </a:path>
                <a:path w="798194" h="9277350">
                  <a:moveTo>
                    <a:pt x="797712" y="295275"/>
                  </a:moveTo>
                  <a:lnTo>
                    <a:pt x="197637" y="295275"/>
                  </a:lnTo>
                  <a:lnTo>
                    <a:pt x="197637" y="314325"/>
                  </a:lnTo>
                  <a:lnTo>
                    <a:pt x="797712" y="314325"/>
                  </a:lnTo>
                  <a:lnTo>
                    <a:pt x="797712" y="295275"/>
                  </a:lnTo>
                  <a:close/>
                </a:path>
              </a:pathLst>
            </a:custGeom>
            <a:solidFill>
              <a:srgbClr val="FF6680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712119" y="1962150"/>
              <a:ext cx="381000" cy="381000"/>
            </a:xfrm>
            <a:custGeom>
              <a:avLst/>
              <a:gdLst/>
              <a:ahLst/>
              <a:cxnLst/>
              <a:rect l="l" t="t" r="r" b="b"/>
              <a:pathLst>
                <a:path w="381000" h="381000">
                  <a:moveTo>
                    <a:pt x="343821" y="381000"/>
                  </a:moveTo>
                  <a:lnTo>
                    <a:pt x="37178" y="381000"/>
                  </a:lnTo>
                  <a:lnTo>
                    <a:pt x="31711" y="379912"/>
                  </a:lnTo>
                  <a:lnTo>
                    <a:pt x="1087" y="349289"/>
                  </a:lnTo>
                  <a:lnTo>
                    <a:pt x="0" y="343821"/>
                  </a:lnTo>
                  <a:lnTo>
                    <a:pt x="0" y="37178"/>
                  </a:lnTo>
                  <a:lnTo>
                    <a:pt x="21208" y="5437"/>
                  </a:lnTo>
                  <a:lnTo>
                    <a:pt x="37178" y="0"/>
                  </a:lnTo>
                  <a:lnTo>
                    <a:pt x="343821" y="0"/>
                  </a:lnTo>
                  <a:lnTo>
                    <a:pt x="375562" y="21208"/>
                  </a:lnTo>
                  <a:lnTo>
                    <a:pt x="381000" y="37178"/>
                  </a:lnTo>
                  <a:lnTo>
                    <a:pt x="381000" y="343821"/>
                  </a:lnTo>
                  <a:lnTo>
                    <a:pt x="359791" y="375562"/>
                  </a:lnTo>
                  <a:lnTo>
                    <a:pt x="349289" y="379912"/>
                  </a:lnTo>
                  <a:close/>
                </a:path>
              </a:pathLst>
            </a:custGeom>
            <a:solidFill>
              <a:srgbClr val="31204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/>
          <p:nvPr/>
        </p:nvSpPr>
        <p:spPr>
          <a:xfrm>
            <a:off x="1820863" y="1968500"/>
            <a:ext cx="154305" cy="33401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 spc="10" b="0">
                <a:solidFill>
                  <a:srgbClr val="FF726D"/>
                </a:solidFill>
                <a:latin typeface="Inconsolata"/>
                <a:cs typeface="Inconsolata"/>
              </a:rPr>
              <a:t>1</a:t>
            </a:r>
            <a:endParaRPr sz="2000">
              <a:latin typeface="Inconsolata"/>
              <a:cs typeface="Inconsolat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830512" y="2001837"/>
            <a:ext cx="589915" cy="28257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650" spc="70" b="0">
                <a:solidFill>
                  <a:srgbClr val="FF726D"/>
                </a:solidFill>
                <a:latin typeface="Inconsolata"/>
                <a:cs typeface="Inconsolata"/>
              </a:rPr>
              <a:t>NAFT</a:t>
            </a:r>
            <a:r>
              <a:rPr dirty="0" sz="1650" spc="15" b="0">
                <a:solidFill>
                  <a:srgbClr val="FF726D"/>
                </a:solidFill>
                <a:latin typeface="Inconsolata"/>
                <a:cs typeface="Inconsolata"/>
              </a:rPr>
              <a:t>A</a:t>
            </a:r>
            <a:endParaRPr sz="1650">
              <a:latin typeface="Inconsolata"/>
              <a:cs typeface="Inconsolat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830512" y="2393314"/>
            <a:ext cx="6972300" cy="635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48100"/>
              </a:lnSpc>
              <a:spcBef>
                <a:spcPts val="100"/>
              </a:spcBef>
            </a:pPr>
            <a:r>
              <a:rPr dirty="0" sz="1350" spc="-10">
                <a:solidFill>
                  <a:srgbClr val="D9D0E6"/>
                </a:solidFill>
                <a:latin typeface="Trebuchet MS"/>
                <a:cs typeface="Trebuchet MS"/>
              </a:rPr>
              <a:t>The </a:t>
            </a:r>
            <a:r>
              <a:rPr dirty="0" sz="1350" spc="30">
                <a:solidFill>
                  <a:srgbClr val="D9D0E6"/>
                </a:solidFill>
                <a:latin typeface="Trebuchet MS"/>
                <a:cs typeface="Trebuchet MS"/>
              </a:rPr>
              <a:t>North </a:t>
            </a:r>
            <a:r>
              <a:rPr dirty="0" sz="1350" spc="5">
                <a:solidFill>
                  <a:srgbClr val="D9D0E6"/>
                </a:solidFill>
                <a:latin typeface="Trebuchet MS"/>
                <a:cs typeface="Trebuchet MS"/>
              </a:rPr>
              <a:t>American </a:t>
            </a:r>
            <a:r>
              <a:rPr dirty="0" sz="1350" spc="-50">
                <a:solidFill>
                  <a:srgbClr val="D9D0E6"/>
                </a:solidFill>
                <a:latin typeface="Trebuchet MS"/>
                <a:cs typeface="Trebuchet MS"/>
              </a:rPr>
              <a:t>Free </a:t>
            </a:r>
            <a:r>
              <a:rPr dirty="0" sz="1350" spc="-35">
                <a:solidFill>
                  <a:srgbClr val="D9D0E6"/>
                </a:solidFill>
                <a:latin typeface="Trebuchet MS"/>
                <a:cs typeface="Trebuchet MS"/>
              </a:rPr>
              <a:t>Trade </a:t>
            </a:r>
            <a:r>
              <a:rPr dirty="0" sz="1350" spc="-25">
                <a:solidFill>
                  <a:srgbClr val="D9D0E6"/>
                </a:solidFill>
                <a:latin typeface="Trebuchet MS"/>
                <a:cs typeface="Trebuchet MS"/>
              </a:rPr>
              <a:t>Agreement, </a:t>
            </a:r>
            <a:r>
              <a:rPr dirty="0" sz="1350" spc="20">
                <a:solidFill>
                  <a:srgbClr val="D9D0E6"/>
                </a:solidFill>
                <a:latin typeface="Trebuchet MS"/>
                <a:cs typeface="Trebuchet MS"/>
              </a:rPr>
              <a:t>focused </a:t>
            </a:r>
            <a:r>
              <a:rPr dirty="0" sz="1350" spc="75">
                <a:solidFill>
                  <a:srgbClr val="D9D0E6"/>
                </a:solidFill>
                <a:latin typeface="Trebuchet MS"/>
                <a:cs typeface="Trebuchet MS"/>
              </a:rPr>
              <a:t>on </a:t>
            </a:r>
            <a:r>
              <a:rPr dirty="0" sz="1350" spc="30">
                <a:solidFill>
                  <a:srgbClr val="D9D0E6"/>
                </a:solidFill>
                <a:latin typeface="Trebuchet MS"/>
                <a:cs typeface="Trebuchet MS"/>
              </a:rPr>
              <a:t>promoting </a:t>
            </a:r>
            <a:r>
              <a:rPr dirty="0" sz="1350">
                <a:solidFill>
                  <a:srgbClr val="D9D0E6"/>
                </a:solidFill>
                <a:latin typeface="Trebuchet MS"/>
                <a:cs typeface="Trebuchet MS"/>
              </a:rPr>
              <a:t>trade </a:t>
            </a:r>
            <a:r>
              <a:rPr dirty="0" sz="1350" spc="15">
                <a:solidFill>
                  <a:srgbClr val="D9D0E6"/>
                </a:solidFill>
                <a:latin typeface="Trebuchet MS"/>
                <a:cs typeface="Trebuchet MS"/>
              </a:rPr>
              <a:t>between </a:t>
            </a:r>
            <a:r>
              <a:rPr dirty="0" sz="1350" spc="20">
                <a:solidFill>
                  <a:srgbClr val="D9D0E6"/>
                </a:solidFill>
                <a:latin typeface="Trebuchet MS"/>
                <a:cs typeface="Trebuchet MS"/>
              </a:rPr>
              <a:t>the</a:t>
            </a:r>
            <a:r>
              <a:rPr dirty="0" sz="1350" spc="-215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dirty="0" sz="1350" spc="-20">
                <a:solidFill>
                  <a:srgbClr val="D9D0E6"/>
                </a:solidFill>
                <a:latin typeface="Trebuchet MS"/>
                <a:cs typeface="Trebuchet MS"/>
              </a:rPr>
              <a:t>US,  </a:t>
            </a:r>
            <a:r>
              <a:rPr dirty="0" sz="1350">
                <a:solidFill>
                  <a:srgbClr val="D9D0E6"/>
                </a:solidFill>
                <a:latin typeface="Trebuchet MS"/>
                <a:cs typeface="Trebuchet MS"/>
              </a:rPr>
              <a:t>Mexico, </a:t>
            </a:r>
            <a:r>
              <a:rPr dirty="0" sz="1350" spc="55">
                <a:solidFill>
                  <a:srgbClr val="D9D0E6"/>
                </a:solidFill>
                <a:latin typeface="Trebuchet MS"/>
                <a:cs typeface="Trebuchet MS"/>
              </a:rPr>
              <a:t>and</a:t>
            </a:r>
            <a:r>
              <a:rPr dirty="0" sz="1350" spc="-8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dirty="0" sz="1350" spc="5">
                <a:solidFill>
                  <a:srgbClr val="D9D0E6"/>
                </a:solidFill>
                <a:latin typeface="Trebuchet MS"/>
                <a:cs typeface="Trebuchet MS"/>
              </a:rPr>
              <a:t>Canada.</a:t>
            </a:r>
            <a:endParaRPr sz="1350">
              <a:latin typeface="Trebuchet MS"/>
              <a:cs typeface="Trebuchet MS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1712119" y="3543300"/>
            <a:ext cx="981075" cy="381000"/>
            <a:chOff x="1712119" y="3543300"/>
            <a:chExt cx="981075" cy="381000"/>
          </a:xfrm>
        </p:grpSpPr>
        <p:sp>
          <p:nvSpPr>
            <p:cNvPr id="11" name="object 11"/>
            <p:cNvSpPr/>
            <p:nvPr/>
          </p:nvSpPr>
          <p:spPr>
            <a:xfrm>
              <a:off x="2093118" y="3724275"/>
              <a:ext cx="600075" cy="19050"/>
            </a:xfrm>
            <a:custGeom>
              <a:avLst/>
              <a:gdLst/>
              <a:ahLst/>
              <a:cxnLst/>
              <a:rect l="l" t="t" r="r" b="b"/>
              <a:pathLst>
                <a:path w="600075" h="19050">
                  <a:moveTo>
                    <a:pt x="600075" y="19050"/>
                  </a:moveTo>
                  <a:lnTo>
                    <a:pt x="0" y="19050"/>
                  </a:lnTo>
                  <a:lnTo>
                    <a:pt x="0" y="0"/>
                  </a:lnTo>
                  <a:lnTo>
                    <a:pt x="600075" y="0"/>
                  </a:lnTo>
                  <a:lnTo>
                    <a:pt x="600075" y="19050"/>
                  </a:lnTo>
                  <a:close/>
                </a:path>
              </a:pathLst>
            </a:custGeom>
            <a:solidFill>
              <a:srgbClr val="FF6680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1712119" y="3543300"/>
              <a:ext cx="381000" cy="381000"/>
            </a:xfrm>
            <a:custGeom>
              <a:avLst/>
              <a:gdLst/>
              <a:ahLst/>
              <a:cxnLst/>
              <a:rect l="l" t="t" r="r" b="b"/>
              <a:pathLst>
                <a:path w="381000" h="381000">
                  <a:moveTo>
                    <a:pt x="343821" y="381000"/>
                  </a:moveTo>
                  <a:lnTo>
                    <a:pt x="37178" y="381000"/>
                  </a:lnTo>
                  <a:lnTo>
                    <a:pt x="31711" y="379912"/>
                  </a:lnTo>
                  <a:lnTo>
                    <a:pt x="1087" y="349289"/>
                  </a:lnTo>
                  <a:lnTo>
                    <a:pt x="0" y="343821"/>
                  </a:lnTo>
                  <a:lnTo>
                    <a:pt x="0" y="37178"/>
                  </a:lnTo>
                  <a:lnTo>
                    <a:pt x="21208" y="5437"/>
                  </a:lnTo>
                  <a:lnTo>
                    <a:pt x="37178" y="0"/>
                  </a:lnTo>
                  <a:lnTo>
                    <a:pt x="343821" y="0"/>
                  </a:lnTo>
                  <a:lnTo>
                    <a:pt x="375562" y="21208"/>
                  </a:lnTo>
                  <a:lnTo>
                    <a:pt x="381000" y="37178"/>
                  </a:lnTo>
                  <a:lnTo>
                    <a:pt x="381000" y="343821"/>
                  </a:lnTo>
                  <a:lnTo>
                    <a:pt x="359791" y="375562"/>
                  </a:lnTo>
                  <a:lnTo>
                    <a:pt x="349289" y="379912"/>
                  </a:lnTo>
                  <a:close/>
                </a:path>
              </a:pathLst>
            </a:custGeom>
            <a:solidFill>
              <a:srgbClr val="31204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 txBox="1"/>
          <p:nvPr/>
        </p:nvSpPr>
        <p:spPr>
          <a:xfrm>
            <a:off x="1820863" y="3549650"/>
            <a:ext cx="154305" cy="33401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 spc="10" b="0">
                <a:solidFill>
                  <a:srgbClr val="FF726D"/>
                </a:solidFill>
                <a:latin typeface="Inconsolata"/>
                <a:cs typeface="Inconsolata"/>
              </a:rPr>
              <a:t>2</a:t>
            </a:r>
            <a:endParaRPr sz="2000">
              <a:latin typeface="Inconsolata"/>
              <a:cs typeface="Inconsolat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830512" y="3582987"/>
            <a:ext cx="361315" cy="28257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650" spc="70" b="0">
                <a:solidFill>
                  <a:srgbClr val="FF726D"/>
                </a:solidFill>
                <a:latin typeface="Inconsolata"/>
                <a:cs typeface="Inconsolata"/>
              </a:rPr>
              <a:t>WT</a:t>
            </a:r>
            <a:r>
              <a:rPr dirty="0" sz="1650" spc="15" b="0">
                <a:solidFill>
                  <a:srgbClr val="FF726D"/>
                </a:solidFill>
                <a:latin typeface="Inconsolata"/>
                <a:cs typeface="Inconsolata"/>
              </a:rPr>
              <a:t>O</a:t>
            </a:r>
            <a:endParaRPr sz="1650">
              <a:latin typeface="Inconsolata"/>
              <a:cs typeface="Inconsolat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830512" y="3974465"/>
            <a:ext cx="6302375" cy="635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48100"/>
              </a:lnSpc>
              <a:spcBef>
                <a:spcPts val="100"/>
              </a:spcBef>
            </a:pPr>
            <a:r>
              <a:rPr dirty="0" sz="1350" spc="-10">
                <a:solidFill>
                  <a:srgbClr val="D9D0E6"/>
                </a:solidFill>
                <a:latin typeface="Trebuchet MS"/>
                <a:cs typeface="Trebuchet MS"/>
              </a:rPr>
              <a:t>The</a:t>
            </a:r>
            <a:r>
              <a:rPr dirty="0" sz="1350" spc="-15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dirty="0" sz="1350" spc="15">
                <a:solidFill>
                  <a:srgbClr val="D9D0E6"/>
                </a:solidFill>
                <a:latin typeface="Trebuchet MS"/>
                <a:cs typeface="Trebuchet MS"/>
              </a:rPr>
              <a:t>World</a:t>
            </a:r>
            <a:r>
              <a:rPr dirty="0" sz="1350" spc="-5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dirty="0" sz="1350" spc="-35">
                <a:solidFill>
                  <a:srgbClr val="D9D0E6"/>
                </a:solidFill>
                <a:latin typeface="Trebuchet MS"/>
                <a:cs typeface="Trebuchet MS"/>
              </a:rPr>
              <a:t>Trade</a:t>
            </a:r>
            <a:r>
              <a:rPr dirty="0" sz="1350" spc="-1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dirty="0" sz="1350" spc="5">
                <a:solidFill>
                  <a:srgbClr val="D9D0E6"/>
                </a:solidFill>
                <a:latin typeface="Trebuchet MS"/>
                <a:cs typeface="Trebuchet MS"/>
              </a:rPr>
              <a:t>Organization,</a:t>
            </a:r>
            <a:r>
              <a:rPr dirty="0" sz="1350" spc="-55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dirty="0" sz="1350" spc="15">
                <a:solidFill>
                  <a:srgbClr val="D9D0E6"/>
                </a:solidFill>
                <a:latin typeface="Trebuchet MS"/>
                <a:cs typeface="Trebuchet MS"/>
              </a:rPr>
              <a:t>which</a:t>
            </a:r>
            <a:r>
              <a:rPr dirty="0" sz="1350" spc="1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dirty="0" sz="1350" spc="30">
                <a:solidFill>
                  <a:srgbClr val="D9D0E6"/>
                </a:solidFill>
                <a:latin typeface="Trebuchet MS"/>
                <a:cs typeface="Trebuchet MS"/>
              </a:rPr>
              <a:t>establishes</a:t>
            </a:r>
            <a:r>
              <a:rPr dirty="0" sz="1350" spc="-6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dirty="0" sz="1350" spc="10">
                <a:solidFill>
                  <a:srgbClr val="D9D0E6"/>
                </a:solidFill>
                <a:latin typeface="Trebuchet MS"/>
                <a:cs typeface="Trebuchet MS"/>
              </a:rPr>
              <a:t>rules</a:t>
            </a:r>
            <a:r>
              <a:rPr dirty="0" sz="1350" spc="-55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dirty="0" sz="1350" spc="55">
                <a:solidFill>
                  <a:srgbClr val="D9D0E6"/>
                </a:solidFill>
                <a:latin typeface="Trebuchet MS"/>
                <a:cs typeface="Trebuchet MS"/>
              </a:rPr>
              <a:t>and</a:t>
            </a:r>
            <a:r>
              <a:rPr dirty="0" sz="1350" spc="-1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dirty="0" sz="1350" spc="15">
                <a:solidFill>
                  <a:srgbClr val="D9D0E6"/>
                </a:solidFill>
                <a:latin typeface="Trebuchet MS"/>
                <a:cs typeface="Trebuchet MS"/>
              </a:rPr>
              <a:t>resolves</a:t>
            </a:r>
            <a:r>
              <a:rPr dirty="0" sz="1350" spc="-55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dirty="0" sz="1350" spc="30">
                <a:solidFill>
                  <a:srgbClr val="D9D0E6"/>
                </a:solidFill>
                <a:latin typeface="Trebuchet MS"/>
                <a:cs typeface="Trebuchet MS"/>
              </a:rPr>
              <a:t>disputes</a:t>
            </a:r>
            <a:r>
              <a:rPr dirty="0" sz="1350" spc="-6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dirty="0" sz="1350" spc="10">
                <a:solidFill>
                  <a:srgbClr val="D9D0E6"/>
                </a:solidFill>
                <a:latin typeface="Trebuchet MS"/>
                <a:cs typeface="Trebuchet MS"/>
              </a:rPr>
              <a:t>for  </a:t>
            </a:r>
            <a:r>
              <a:rPr dirty="0" sz="1350" spc="25">
                <a:solidFill>
                  <a:srgbClr val="D9D0E6"/>
                </a:solidFill>
                <a:latin typeface="Trebuchet MS"/>
                <a:cs typeface="Trebuchet MS"/>
              </a:rPr>
              <a:t>international</a:t>
            </a:r>
            <a:r>
              <a:rPr dirty="0" sz="1350" spc="-6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dirty="0" sz="1350" spc="-25">
                <a:solidFill>
                  <a:srgbClr val="D9D0E6"/>
                </a:solidFill>
                <a:latin typeface="Trebuchet MS"/>
                <a:cs typeface="Trebuchet MS"/>
              </a:rPr>
              <a:t>trade.</a:t>
            </a:r>
            <a:endParaRPr sz="1350">
              <a:latin typeface="Trebuchet MS"/>
              <a:cs typeface="Trebuchet MS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1712119" y="5124450"/>
            <a:ext cx="981075" cy="381000"/>
            <a:chOff x="1712119" y="5124450"/>
            <a:chExt cx="981075" cy="381000"/>
          </a:xfrm>
        </p:grpSpPr>
        <p:sp>
          <p:nvSpPr>
            <p:cNvPr id="17" name="object 17"/>
            <p:cNvSpPr/>
            <p:nvPr/>
          </p:nvSpPr>
          <p:spPr>
            <a:xfrm>
              <a:off x="2093118" y="5305425"/>
              <a:ext cx="600075" cy="19050"/>
            </a:xfrm>
            <a:custGeom>
              <a:avLst/>
              <a:gdLst/>
              <a:ahLst/>
              <a:cxnLst/>
              <a:rect l="l" t="t" r="r" b="b"/>
              <a:pathLst>
                <a:path w="600075" h="19050">
                  <a:moveTo>
                    <a:pt x="600075" y="19050"/>
                  </a:moveTo>
                  <a:lnTo>
                    <a:pt x="0" y="19050"/>
                  </a:lnTo>
                  <a:lnTo>
                    <a:pt x="0" y="0"/>
                  </a:lnTo>
                  <a:lnTo>
                    <a:pt x="600075" y="0"/>
                  </a:lnTo>
                  <a:lnTo>
                    <a:pt x="600075" y="19050"/>
                  </a:lnTo>
                  <a:close/>
                </a:path>
              </a:pathLst>
            </a:custGeom>
            <a:solidFill>
              <a:srgbClr val="FF6680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1712119" y="5124450"/>
              <a:ext cx="381000" cy="381000"/>
            </a:xfrm>
            <a:custGeom>
              <a:avLst/>
              <a:gdLst/>
              <a:ahLst/>
              <a:cxnLst/>
              <a:rect l="l" t="t" r="r" b="b"/>
              <a:pathLst>
                <a:path w="381000" h="381000">
                  <a:moveTo>
                    <a:pt x="343821" y="381000"/>
                  </a:moveTo>
                  <a:lnTo>
                    <a:pt x="37178" y="381000"/>
                  </a:lnTo>
                  <a:lnTo>
                    <a:pt x="31711" y="379912"/>
                  </a:lnTo>
                  <a:lnTo>
                    <a:pt x="1087" y="349289"/>
                  </a:lnTo>
                  <a:lnTo>
                    <a:pt x="0" y="343821"/>
                  </a:lnTo>
                  <a:lnTo>
                    <a:pt x="0" y="37178"/>
                  </a:lnTo>
                  <a:lnTo>
                    <a:pt x="21208" y="5437"/>
                  </a:lnTo>
                  <a:lnTo>
                    <a:pt x="37178" y="0"/>
                  </a:lnTo>
                  <a:lnTo>
                    <a:pt x="343821" y="0"/>
                  </a:lnTo>
                  <a:lnTo>
                    <a:pt x="375562" y="21208"/>
                  </a:lnTo>
                  <a:lnTo>
                    <a:pt x="381000" y="37178"/>
                  </a:lnTo>
                  <a:lnTo>
                    <a:pt x="381000" y="343821"/>
                  </a:lnTo>
                  <a:lnTo>
                    <a:pt x="359791" y="375562"/>
                  </a:lnTo>
                  <a:lnTo>
                    <a:pt x="349289" y="379912"/>
                  </a:lnTo>
                  <a:close/>
                </a:path>
              </a:pathLst>
            </a:custGeom>
            <a:solidFill>
              <a:srgbClr val="31204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9" name="object 19"/>
          <p:cNvSpPr txBox="1"/>
          <p:nvPr/>
        </p:nvSpPr>
        <p:spPr>
          <a:xfrm>
            <a:off x="1820863" y="5130800"/>
            <a:ext cx="154305" cy="33401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 spc="10" b="0">
                <a:solidFill>
                  <a:srgbClr val="FF726D"/>
                </a:solidFill>
                <a:latin typeface="Inconsolata"/>
                <a:cs typeface="Inconsolata"/>
              </a:rPr>
              <a:t>3</a:t>
            </a:r>
            <a:endParaRPr sz="2000">
              <a:latin typeface="Inconsolata"/>
              <a:cs typeface="Inconsolat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830512" y="5164137"/>
            <a:ext cx="361315" cy="28257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650" spc="70" b="0">
                <a:solidFill>
                  <a:srgbClr val="FF726D"/>
                </a:solidFill>
                <a:latin typeface="Inconsolata"/>
                <a:cs typeface="Inconsolata"/>
              </a:rPr>
              <a:t>TP</a:t>
            </a:r>
            <a:r>
              <a:rPr dirty="0" sz="1650" spc="15" b="0">
                <a:solidFill>
                  <a:srgbClr val="FF726D"/>
                </a:solidFill>
                <a:latin typeface="Inconsolata"/>
                <a:cs typeface="Inconsolata"/>
              </a:rPr>
              <a:t>P</a:t>
            </a:r>
            <a:endParaRPr sz="1650">
              <a:latin typeface="Inconsolata"/>
              <a:cs typeface="Inconsolat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830512" y="5555615"/>
            <a:ext cx="6356350" cy="635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48100"/>
              </a:lnSpc>
              <a:spcBef>
                <a:spcPts val="100"/>
              </a:spcBef>
            </a:pPr>
            <a:r>
              <a:rPr dirty="0" sz="1350" spc="-10">
                <a:solidFill>
                  <a:srgbClr val="D9D0E6"/>
                </a:solidFill>
                <a:latin typeface="Trebuchet MS"/>
                <a:cs typeface="Trebuchet MS"/>
              </a:rPr>
              <a:t>The </a:t>
            </a:r>
            <a:r>
              <a:rPr dirty="0" sz="1350" spc="-20">
                <a:solidFill>
                  <a:srgbClr val="D9D0E6"/>
                </a:solidFill>
                <a:latin typeface="Trebuchet MS"/>
                <a:cs typeface="Trebuchet MS"/>
              </a:rPr>
              <a:t>Trans-Pacific </a:t>
            </a:r>
            <a:r>
              <a:rPr dirty="0" sz="1350">
                <a:solidFill>
                  <a:srgbClr val="D9D0E6"/>
                </a:solidFill>
                <a:latin typeface="Trebuchet MS"/>
                <a:cs typeface="Trebuchet MS"/>
              </a:rPr>
              <a:t>Partnership, </a:t>
            </a:r>
            <a:r>
              <a:rPr dirty="0" sz="1350" spc="15">
                <a:solidFill>
                  <a:srgbClr val="D9D0E6"/>
                </a:solidFill>
                <a:latin typeface="Trebuchet MS"/>
                <a:cs typeface="Trebuchet MS"/>
              </a:rPr>
              <a:t>aimed </a:t>
            </a:r>
            <a:r>
              <a:rPr dirty="0" sz="1350" spc="-5">
                <a:solidFill>
                  <a:srgbClr val="D9D0E6"/>
                </a:solidFill>
                <a:latin typeface="Trebuchet MS"/>
                <a:cs typeface="Trebuchet MS"/>
              </a:rPr>
              <a:t>at </a:t>
            </a:r>
            <a:r>
              <a:rPr dirty="0" sz="1350" spc="10">
                <a:solidFill>
                  <a:srgbClr val="D9D0E6"/>
                </a:solidFill>
                <a:latin typeface="Trebuchet MS"/>
                <a:cs typeface="Trebuchet MS"/>
              </a:rPr>
              <a:t>reducing </a:t>
            </a:r>
            <a:r>
              <a:rPr dirty="0" sz="1350" spc="-5">
                <a:solidFill>
                  <a:srgbClr val="D9D0E6"/>
                </a:solidFill>
                <a:latin typeface="Trebuchet MS"/>
                <a:cs typeface="Trebuchet MS"/>
              </a:rPr>
              <a:t>tariffs </a:t>
            </a:r>
            <a:r>
              <a:rPr dirty="0" sz="1350" spc="55">
                <a:solidFill>
                  <a:srgbClr val="D9D0E6"/>
                </a:solidFill>
                <a:latin typeface="Trebuchet MS"/>
                <a:cs typeface="Trebuchet MS"/>
              </a:rPr>
              <a:t>and </a:t>
            </a:r>
            <a:r>
              <a:rPr dirty="0" sz="1350" spc="30">
                <a:solidFill>
                  <a:srgbClr val="D9D0E6"/>
                </a:solidFill>
                <a:latin typeface="Trebuchet MS"/>
                <a:cs typeface="Trebuchet MS"/>
              </a:rPr>
              <a:t>promoting</a:t>
            </a:r>
            <a:r>
              <a:rPr dirty="0" sz="1350" spc="-235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dirty="0" sz="1350" spc="30">
                <a:solidFill>
                  <a:srgbClr val="D9D0E6"/>
                </a:solidFill>
                <a:latin typeface="Trebuchet MS"/>
                <a:cs typeface="Trebuchet MS"/>
              </a:rPr>
              <a:t>economic  cooperation</a:t>
            </a:r>
            <a:r>
              <a:rPr dirty="0" sz="135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dirty="0" sz="1350" spc="45">
                <a:solidFill>
                  <a:srgbClr val="D9D0E6"/>
                </a:solidFill>
                <a:latin typeface="Trebuchet MS"/>
                <a:cs typeface="Trebuchet MS"/>
              </a:rPr>
              <a:t>among</a:t>
            </a:r>
            <a:r>
              <a:rPr dirty="0" sz="1350" spc="-6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dirty="0" sz="1350" spc="50">
                <a:solidFill>
                  <a:srgbClr val="D9D0E6"/>
                </a:solidFill>
                <a:latin typeface="Trebuchet MS"/>
                <a:cs typeface="Trebuchet MS"/>
              </a:rPr>
              <a:t>nations</a:t>
            </a:r>
            <a:r>
              <a:rPr dirty="0" sz="1350" spc="-65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dirty="0" sz="1350" spc="40">
                <a:solidFill>
                  <a:srgbClr val="D9D0E6"/>
                </a:solidFill>
                <a:latin typeface="Trebuchet MS"/>
                <a:cs typeface="Trebuchet MS"/>
              </a:rPr>
              <a:t>along</a:t>
            </a:r>
            <a:r>
              <a:rPr dirty="0" sz="1350" spc="-6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dirty="0" sz="1350" spc="20">
                <a:solidFill>
                  <a:srgbClr val="D9D0E6"/>
                </a:solidFill>
                <a:latin typeface="Trebuchet MS"/>
                <a:cs typeface="Trebuchet MS"/>
              </a:rPr>
              <a:t>the</a:t>
            </a:r>
            <a:r>
              <a:rPr dirty="0" sz="1350" spc="-20">
                <a:solidFill>
                  <a:srgbClr val="D9D0E6"/>
                </a:solidFill>
                <a:latin typeface="Trebuchet MS"/>
                <a:cs typeface="Trebuchet MS"/>
              </a:rPr>
              <a:t> Pacific</a:t>
            </a:r>
            <a:r>
              <a:rPr dirty="0" sz="1350" spc="-5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dirty="0" sz="1350" spc="-40">
                <a:solidFill>
                  <a:srgbClr val="D9D0E6"/>
                </a:solidFill>
                <a:latin typeface="Trebuchet MS"/>
                <a:cs typeface="Trebuchet MS"/>
              </a:rPr>
              <a:t>Rim.</a:t>
            </a:r>
            <a:endParaRPr sz="1350">
              <a:latin typeface="Trebuchet MS"/>
              <a:cs typeface="Trebuchet MS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1712119" y="6705600"/>
            <a:ext cx="981075" cy="381000"/>
            <a:chOff x="1712119" y="6705600"/>
            <a:chExt cx="981075" cy="381000"/>
          </a:xfrm>
        </p:grpSpPr>
        <p:sp>
          <p:nvSpPr>
            <p:cNvPr id="23" name="object 23"/>
            <p:cNvSpPr/>
            <p:nvPr/>
          </p:nvSpPr>
          <p:spPr>
            <a:xfrm>
              <a:off x="2093118" y="6886575"/>
              <a:ext cx="600075" cy="19050"/>
            </a:xfrm>
            <a:custGeom>
              <a:avLst/>
              <a:gdLst/>
              <a:ahLst/>
              <a:cxnLst/>
              <a:rect l="l" t="t" r="r" b="b"/>
              <a:pathLst>
                <a:path w="600075" h="19050">
                  <a:moveTo>
                    <a:pt x="600075" y="19049"/>
                  </a:moveTo>
                  <a:lnTo>
                    <a:pt x="0" y="19049"/>
                  </a:lnTo>
                  <a:lnTo>
                    <a:pt x="0" y="0"/>
                  </a:lnTo>
                  <a:lnTo>
                    <a:pt x="600075" y="0"/>
                  </a:lnTo>
                  <a:lnTo>
                    <a:pt x="600075" y="19049"/>
                  </a:lnTo>
                  <a:close/>
                </a:path>
              </a:pathLst>
            </a:custGeom>
            <a:solidFill>
              <a:srgbClr val="FF6680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1712119" y="6705600"/>
              <a:ext cx="381000" cy="381000"/>
            </a:xfrm>
            <a:custGeom>
              <a:avLst/>
              <a:gdLst/>
              <a:ahLst/>
              <a:cxnLst/>
              <a:rect l="l" t="t" r="r" b="b"/>
              <a:pathLst>
                <a:path w="381000" h="381000">
                  <a:moveTo>
                    <a:pt x="343821" y="381000"/>
                  </a:moveTo>
                  <a:lnTo>
                    <a:pt x="37178" y="381000"/>
                  </a:lnTo>
                  <a:lnTo>
                    <a:pt x="31711" y="379912"/>
                  </a:lnTo>
                  <a:lnTo>
                    <a:pt x="1087" y="349289"/>
                  </a:lnTo>
                  <a:lnTo>
                    <a:pt x="0" y="343821"/>
                  </a:lnTo>
                  <a:lnTo>
                    <a:pt x="0" y="37178"/>
                  </a:lnTo>
                  <a:lnTo>
                    <a:pt x="21208" y="5437"/>
                  </a:lnTo>
                  <a:lnTo>
                    <a:pt x="37178" y="0"/>
                  </a:lnTo>
                  <a:lnTo>
                    <a:pt x="343821" y="0"/>
                  </a:lnTo>
                  <a:lnTo>
                    <a:pt x="375562" y="21208"/>
                  </a:lnTo>
                  <a:lnTo>
                    <a:pt x="381000" y="37178"/>
                  </a:lnTo>
                  <a:lnTo>
                    <a:pt x="381000" y="343821"/>
                  </a:lnTo>
                  <a:lnTo>
                    <a:pt x="359791" y="375562"/>
                  </a:lnTo>
                  <a:lnTo>
                    <a:pt x="349289" y="379912"/>
                  </a:lnTo>
                  <a:close/>
                </a:path>
              </a:pathLst>
            </a:custGeom>
            <a:solidFill>
              <a:srgbClr val="31204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5" name="object 25"/>
          <p:cNvSpPr txBox="1"/>
          <p:nvPr/>
        </p:nvSpPr>
        <p:spPr>
          <a:xfrm>
            <a:off x="1820863" y="6711950"/>
            <a:ext cx="154305" cy="33401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 spc="10" b="0">
                <a:solidFill>
                  <a:srgbClr val="FF726D"/>
                </a:solidFill>
                <a:latin typeface="Inconsolata"/>
                <a:cs typeface="Inconsolata"/>
              </a:rPr>
              <a:t>4</a:t>
            </a:r>
            <a:endParaRPr sz="2000">
              <a:latin typeface="Inconsolata"/>
              <a:cs typeface="Inconsolata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2830512" y="6745287"/>
            <a:ext cx="1161415" cy="28257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650" spc="60" b="0">
                <a:solidFill>
                  <a:srgbClr val="FF726D"/>
                </a:solidFill>
                <a:latin typeface="Inconsolata"/>
                <a:cs typeface="Inconsolata"/>
              </a:rPr>
              <a:t>World</a:t>
            </a:r>
            <a:r>
              <a:rPr dirty="0" sz="1650" spc="50" b="0">
                <a:solidFill>
                  <a:srgbClr val="FF726D"/>
                </a:solidFill>
                <a:latin typeface="Inconsolata"/>
                <a:cs typeface="Inconsolata"/>
              </a:rPr>
              <a:t> </a:t>
            </a:r>
            <a:r>
              <a:rPr dirty="0" sz="1650" spc="60" b="0">
                <a:solidFill>
                  <a:srgbClr val="FF726D"/>
                </a:solidFill>
                <a:latin typeface="Inconsolata"/>
                <a:cs typeface="Inconsolata"/>
              </a:rPr>
              <a:t>Bank</a:t>
            </a:r>
            <a:endParaRPr sz="1650">
              <a:latin typeface="Inconsolata"/>
              <a:cs typeface="Inconsolata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2830512" y="7136765"/>
            <a:ext cx="6750050" cy="635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48100"/>
              </a:lnSpc>
              <a:spcBef>
                <a:spcPts val="100"/>
              </a:spcBef>
            </a:pPr>
            <a:r>
              <a:rPr dirty="0" sz="1350">
                <a:solidFill>
                  <a:srgbClr val="D9D0E6"/>
                </a:solidFill>
                <a:latin typeface="Trebuchet MS"/>
                <a:cs typeface="Trebuchet MS"/>
              </a:rPr>
              <a:t>Waiting</a:t>
            </a:r>
            <a:r>
              <a:rPr dirty="0" sz="1350" spc="-6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dirty="0" sz="1350" spc="10">
                <a:solidFill>
                  <a:srgbClr val="D9D0E6"/>
                </a:solidFill>
                <a:latin typeface="Trebuchet MS"/>
                <a:cs typeface="Trebuchet MS"/>
              </a:rPr>
              <a:t>for</a:t>
            </a:r>
            <a:r>
              <a:rPr dirty="0" sz="1350" spc="-25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dirty="0" sz="1350" spc="35">
                <a:solidFill>
                  <a:srgbClr val="D9D0E6"/>
                </a:solidFill>
                <a:latin typeface="Trebuchet MS"/>
                <a:cs typeface="Trebuchet MS"/>
              </a:rPr>
              <a:t>deployments</a:t>
            </a:r>
            <a:r>
              <a:rPr dirty="0" sz="1350" spc="-6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dirty="0" sz="1350" spc="25">
                <a:solidFill>
                  <a:srgbClr val="D9D0E6"/>
                </a:solidFill>
                <a:latin typeface="Trebuchet MS"/>
                <a:cs typeface="Trebuchet MS"/>
              </a:rPr>
              <a:t>of</a:t>
            </a:r>
            <a:r>
              <a:rPr dirty="0" sz="1350" spc="-3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dirty="0" sz="1350" spc="40">
                <a:solidFill>
                  <a:srgbClr val="D9D0E6"/>
                </a:solidFill>
                <a:latin typeface="Trebuchet MS"/>
                <a:cs typeface="Trebuchet MS"/>
              </a:rPr>
              <a:t>monies</a:t>
            </a:r>
            <a:r>
              <a:rPr dirty="0" sz="1350" spc="-6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dirty="0" sz="1350" spc="25">
                <a:solidFill>
                  <a:srgbClr val="D9D0E6"/>
                </a:solidFill>
                <a:latin typeface="Trebuchet MS"/>
                <a:cs typeface="Trebuchet MS"/>
              </a:rPr>
              <a:t>when</a:t>
            </a:r>
            <a:r>
              <a:rPr dirty="0" sz="1350" spc="5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dirty="0" sz="1350">
                <a:solidFill>
                  <a:srgbClr val="D9D0E6"/>
                </a:solidFill>
                <a:latin typeface="Trebuchet MS"/>
                <a:cs typeface="Trebuchet MS"/>
              </a:rPr>
              <a:t>there</a:t>
            </a:r>
            <a:r>
              <a:rPr dirty="0" sz="1350" spc="-15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dirty="0" sz="1350" spc="30">
                <a:solidFill>
                  <a:srgbClr val="D9D0E6"/>
                </a:solidFill>
                <a:latin typeface="Trebuchet MS"/>
                <a:cs typeface="Trebuchet MS"/>
              </a:rPr>
              <a:t>can</a:t>
            </a:r>
            <a:r>
              <a:rPr dirty="0" sz="1350" spc="5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dirty="0" sz="1350" spc="30">
                <a:solidFill>
                  <a:srgbClr val="D9D0E6"/>
                </a:solidFill>
                <a:latin typeface="Trebuchet MS"/>
                <a:cs typeface="Trebuchet MS"/>
              </a:rPr>
              <a:t>be</a:t>
            </a:r>
            <a:r>
              <a:rPr dirty="0" sz="1350" spc="-15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dirty="0" sz="1350" spc="25">
                <a:solidFill>
                  <a:srgbClr val="D9D0E6"/>
                </a:solidFill>
                <a:latin typeface="Trebuchet MS"/>
                <a:cs typeface="Trebuchet MS"/>
              </a:rPr>
              <a:t>a</a:t>
            </a:r>
            <a:r>
              <a:rPr dirty="0" sz="1350" spc="-15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dirty="0" sz="1350" spc="10">
                <a:solidFill>
                  <a:srgbClr val="D9D0E6"/>
                </a:solidFill>
                <a:latin typeface="Trebuchet MS"/>
                <a:cs typeface="Trebuchet MS"/>
              </a:rPr>
              <a:t>globally</a:t>
            </a:r>
            <a:r>
              <a:rPr dirty="0" sz="1350" spc="-2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dirty="0" sz="1350" spc="10">
                <a:solidFill>
                  <a:srgbClr val="D9D0E6"/>
                </a:solidFill>
                <a:latin typeface="Trebuchet MS"/>
                <a:cs typeface="Trebuchet MS"/>
              </a:rPr>
              <a:t>synergistic</a:t>
            </a:r>
            <a:r>
              <a:rPr dirty="0" sz="1350">
                <a:solidFill>
                  <a:srgbClr val="D9D0E6"/>
                </a:solidFill>
                <a:latin typeface="Trebuchet MS"/>
                <a:cs typeface="Trebuchet MS"/>
              </a:rPr>
              <a:t> route</a:t>
            </a:r>
            <a:r>
              <a:rPr dirty="0" sz="1350" spc="-15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dirty="0" sz="1350" spc="10">
                <a:solidFill>
                  <a:srgbClr val="D9D0E6"/>
                </a:solidFill>
                <a:latin typeface="Trebuchet MS"/>
                <a:cs typeface="Trebuchet MS"/>
              </a:rPr>
              <a:t>for  </a:t>
            </a:r>
            <a:r>
              <a:rPr dirty="0" sz="1350" spc="25">
                <a:solidFill>
                  <a:srgbClr val="D9D0E6"/>
                </a:solidFill>
                <a:latin typeface="Trebuchet MS"/>
                <a:cs typeface="Trebuchet MS"/>
              </a:rPr>
              <a:t>exchange</a:t>
            </a:r>
            <a:r>
              <a:rPr dirty="0" sz="1350" spc="-2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dirty="0" sz="1350" spc="25">
                <a:solidFill>
                  <a:srgbClr val="D9D0E6"/>
                </a:solidFill>
                <a:latin typeface="Trebuchet MS"/>
                <a:cs typeface="Trebuchet MS"/>
              </a:rPr>
              <a:t>of</a:t>
            </a:r>
            <a:r>
              <a:rPr dirty="0" sz="1350" spc="-3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dirty="0" sz="1350">
                <a:solidFill>
                  <a:srgbClr val="D9D0E6"/>
                </a:solidFill>
                <a:latin typeface="Trebuchet MS"/>
                <a:cs typeface="Trebuchet MS"/>
              </a:rPr>
              <a:t>all</a:t>
            </a:r>
            <a:r>
              <a:rPr dirty="0" sz="1350" spc="-55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dirty="0" sz="1350">
                <a:solidFill>
                  <a:srgbClr val="D9D0E6"/>
                </a:solidFill>
                <a:latin typeface="Trebuchet MS"/>
                <a:cs typeface="Trebuchet MS"/>
              </a:rPr>
              <a:t>trade</a:t>
            </a:r>
            <a:r>
              <a:rPr dirty="0" sz="1350" spc="-15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dirty="0" sz="1350" spc="15">
                <a:solidFill>
                  <a:srgbClr val="D9D0E6"/>
                </a:solidFill>
                <a:latin typeface="Trebuchet MS"/>
                <a:cs typeface="Trebuchet MS"/>
              </a:rPr>
              <a:t>routes</a:t>
            </a:r>
            <a:r>
              <a:rPr dirty="0" sz="1350" spc="-65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dirty="0" sz="1350" spc="55">
                <a:solidFill>
                  <a:srgbClr val="D9D0E6"/>
                </a:solidFill>
                <a:latin typeface="Trebuchet MS"/>
                <a:cs typeface="Trebuchet MS"/>
              </a:rPr>
              <a:t>and</a:t>
            </a:r>
            <a:r>
              <a:rPr dirty="0" sz="1350" spc="-1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dirty="0" sz="1350" spc="25">
                <a:solidFill>
                  <a:srgbClr val="D9D0E6"/>
                </a:solidFill>
                <a:latin typeface="Trebuchet MS"/>
                <a:cs typeface="Trebuchet MS"/>
              </a:rPr>
              <a:t>monetary</a:t>
            </a:r>
            <a:r>
              <a:rPr dirty="0" sz="1350" spc="-25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dirty="0" sz="1350">
                <a:solidFill>
                  <a:srgbClr val="D9D0E6"/>
                </a:solidFill>
                <a:latin typeface="Trebuchet MS"/>
                <a:cs typeface="Trebuchet MS"/>
              </a:rPr>
              <a:t>infrastructures</a:t>
            </a:r>
            <a:r>
              <a:rPr dirty="0" sz="1350" spc="-6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dirty="0" sz="1350" spc="10">
                <a:solidFill>
                  <a:srgbClr val="D9D0E6"/>
                </a:solidFill>
                <a:latin typeface="Trebuchet MS"/>
                <a:cs typeface="Trebuchet MS"/>
              </a:rPr>
              <a:t>for</a:t>
            </a:r>
            <a:r>
              <a:rPr dirty="0" sz="1350" spc="-3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dirty="0" sz="1350">
                <a:solidFill>
                  <a:srgbClr val="D9D0E6"/>
                </a:solidFill>
                <a:latin typeface="Trebuchet MS"/>
                <a:cs typeface="Trebuchet MS"/>
              </a:rPr>
              <a:t>countries.</a:t>
            </a:r>
            <a:endParaRPr sz="1350">
              <a:latin typeface="Trebuchet MS"/>
              <a:cs typeface="Trebuchet MS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1712119" y="8286750"/>
            <a:ext cx="981075" cy="390525"/>
            <a:chOff x="1712119" y="8286750"/>
            <a:chExt cx="981075" cy="390525"/>
          </a:xfrm>
        </p:grpSpPr>
        <p:sp>
          <p:nvSpPr>
            <p:cNvPr id="29" name="object 29"/>
            <p:cNvSpPr/>
            <p:nvPr/>
          </p:nvSpPr>
          <p:spPr>
            <a:xfrm>
              <a:off x="2093118" y="8467725"/>
              <a:ext cx="600075" cy="19050"/>
            </a:xfrm>
            <a:custGeom>
              <a:avLst/>
              <a:gdLst/>
              <a:ahLst/>
              <a:cxnLst/>
              <a:rect l="l" t="t" r="r" b="b"/>
              <a:pathLst>
                <a:path w="600075" h="19050">
                  <a:moveTo>
                    <a:pt x="600075" y="19050"/>
                  </a:moveTo>
                  <a:lnTo>
                    <a:pt x="0" y="19050"/>
                  </a:lnTo>
                  <a:lnTo>
                    <a:pt x="0" y="0"/>
                  </a:lnTo>
                  <a:lnTo>
                    <a:pt x="600075" y="0"/>
                  </a:lnTo>
                  <a:lnTo>
                    <a:pt x="600075" y="19050"/>
                  </a:lnTo>
                  <a:close/>
                </a:path>
              </a:pathLst>
            </a:custGeom>
            <a:solidFill>
              <a:srgbClr val="FF6680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1712119" y="8286750"/>
              <a:ext cx="381000" cy="390525"/>
            </a:xfrm>
            <a:custGeom>
              <a:avLst/>
              <a:gdLst/>
              <a:ahLst/>
              <a:cxnLst/>
              <a:rect l="l" t="t" r="r" b="b"/>
              <a:pathLst>
                <a:path w="381000" h="390525">
                  <a:moveTo>
                    <a:pt x="343821" y="390525"/>
                  </a:moveTo>
                  <a:lnTo>
                    <a:pt x="37178" y="390525"/>
                  </a:lnTo>
                  <a:lnTo>
                    <a:pt x="31711" y="389437"/>
                  </a:lnTo>
                  <a:lnTo>
                    <a:pt x="1087" y="358814"/>
                  </a:lnTo>
                  <a:lnTo>
                    <a:pt x="0" y="353346"/>
                  </a:lnTo>
                  <a:lnTo>
                    <a:pt x="0" y="37178"/>
                  </a:lnTo>
                  <a:lnTo>
                    <a:pt x="21208" y="5437"/>
                  </a:lnTo>
                  <a:lnTo>
                    <a:pt x="37178" y="0"/>
                  </a:lnTo>
                  <a:lnTo>
                    <a:pt x="343821" y="0"/>
                  </a:lnTo>
                  <a:lnTo>
                    <a:pt x="375562" y="21208"/>
                  </a:lnTo>
                  <a:lnTo>
                    <a:pt x="381000" y="37178"/>
                  </a:lnTo>
                  <a:lnTo>
                    <a:pt x="381000" y="353346"/>
                  </a:lnTo>
                  <a:lnTo>
                    <a:pt x="359791" y="385087"/>
                  </a:lnTo>
                  <a:lnTo>
                    <a:pt x="349289" y="389437"/>
                  </a:lnTo>
                  <a:close/>
                </a:path>
              </a:pathLst>
            </a:custGeom>
            <a:solidFill>
              <a:srgbClr val="31204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1" name="object 31"/>
          <p:cNvSpPr txBox="1"/>
          <p:nvPr/>
        </p:nvSpPr>
        <p:spPr>
          <a:xfrm>
            <a:off x="1820863" y="8293100"/>
            <a:ext cx="154305" cy="33401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 spc="10" b="0">
                <a:solidFill>
                  <a:srgbClr val="FF726D"/>
                </a:solidFill>
                <a:latin typeface="Inconsolata"/>
                <a:cs typeface="Inconsolata"/>
              </a:rPr>
              <a:t>5</a:t>
            </a:r>
            <a:endParaRPr sz="2000">
              <a:latin typeface="Inconsolata"/>
              <a:cs typeface="Inconsolata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2830512" y="8326437"/>
            <a:ext cx="3104515" cy="28257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650" spc="65" b="0">
                <a:solidFill>
                  <a:srgbClr val="FF726D"/>
                </a:solidFill>
                <a:latin typeface="Inconsolata"/>
                <a:cs typeface="Inconsolata"/>
              </a:rPr>
              <a:t>International Monetary</a:t>
            </a:r>
            <a:r>
              <a:rPr dirty="0" sz="1650" spc="170" b="0">
                <a:solidFill>
                  <a:srgbClr val="FF726D"/>
                </a:solidFill>
                <a:latin typeface="Inconsolata"/>
                <a:cs typeface="Inconsolata"/>
              </a:rPr>
              <a:t> </a:t>
            </a:r>
            <a:r>
              <a:rPr dirty="0" sz="1650" spc="60" b="0">
                <a:solidFill>
                  <a:srgbClr val="FF726D"/>
                </a:solidFill>
                <a:latin typeface="Inconsolata"/>
                <a:cs typeface="Inconsolata"/>
              </a:rPr>
              <a:t>Fund</a:t>
            </a:r>
            <a:endParaRPr sz="1650">
              <a:latin typeface="Inconsolata"/>
              <a:cs typeface="Inconsolata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2830512" y="8816975"/>
            <a:ext cx="6101080" cy="2311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50" spc="15">
                <a:solidFill>
                  <a:srgbClr val="D9D0E6"/>
                </a:solidFill>
                <a:latin typeface="Trebuchet MS"/>
                <a:cs typeface="Trebuchet MS"/>
              </a:rPr>
              <a:t>Control</a:t>
            </a:r>
            <a:r>
              <a:rPr dirty="0" sz="1350" spc="-5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dirty="0" sz="1350" spc="25">
                <a:solidFill>
                  <a:srgbClr val="D9D0E6"/>
                </a:solidFill>
                <a:latin typeface="Trebuchet MS"/>
                <a:cs typeface="Trebuchet MS"/>
              </a:rPr>
              <a:t>of</a:t>
            </a:r>
            <a:r>
              <a:rPr dirty="0" sz="1350" spc="-3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dirty="0" sz="1350" spc="15">
                <a:solidFill>
                  <a:srgbClr val="D9D0E6"/>
                </a:solidFill>
                <a:latin typeface="Trebuchet MS"/>
                <a:cs typeface="Trebuchet MS"/>
              </a:rPr>
              <a:t>Government</a:t>
            </a:r>
            <a:r>
              <a:rPr dirty="0" sz="1350" spc="1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dirty="0" sz="1350" spc="15">
                <a:solidFill>
                  <a:srgbClr val="D9D0E6"/>
                </a:solidFill>
                <a:latin typeface="Trebuchet MS"/>
                <a:cs typeface="Trebuchet MS"/>
              </a:rPr>
              <a:t>requests</a:t>
            </a:r>
            <a:r>
              <a:rPr dirty="0" sz="1350" spc="-6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dirty="0" sz="1350" spc="65">
                <a:solidFill>
                  <a:srgbClr val="D9D0E6"/>
                </a:solidFill>
                <a:latin typeface="Trebuchet MS"/>
                <a:cs typeface="Trebuchet MS"/>
              </a:rPr>
              <a:t>does</a:t>
            </a:r>
            <a:r>
              <a:rPr dirty="0" sz="1350" spc="-55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dirty="0" sz="1350" spc="40">
                <a:solidFill>
                  <a:srgbClr val="D9D0E6"/>
                </a:solidFill>
                <a:latin typeface="Trebuchet MS"/>
                <a:cs typeface="Trebuchet MS"/>
              </a:rPr>
              <a:t>not</a:t>
            </a:r>
            <a:r>
              <a:rPr dirty="0" sz="1350" spc="1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dirty="0" sz="1350" spc="25">
                <a:solidFill>
                  <a:srgbClr val="D9D0E6"/>
                </a:solidFill>
                <a:latin typeface="Trebuchet MS"/>
                <a:cs typeface="Trebuchet MS"/>
              </a:rPr>
              <a:t>enable</a:t>
            </a:r>
            <a:r>
              <a:rPr dirty="0" sz="1350" spc="-15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dirty="0" sz="1350">
                <a:solidFill>
                  <a:srgbClr val="D9D0E6"/>
                </a:solidFill>
                <a:latin typeface="Trebuchet MS"/>
                <a:cs typeface="Trebuchet MS"/>
              </a:rPr>
              <a:t>growth</a:t>
            </a:r>
            <a:r>
              <a:rPr dirty="0" sz="1350" spc="5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dirty="0" sz="1350" spc="35">
                <a:solidFill>
                  <a:srgbClr val="D9D0E6"/>
                </a:solidFill>
                <a:latin typeface="Trebuchet MS"/>
                <a:cs typeface="Trebuchet MS"/>
              </a:rPr>
              <a:t>only</a:t>
            </a:r>
            <a:r>
              <a:rPr dirty="0" sz="1350" spc="-15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dirty="0" sz="1350" spc="15">
                <a:solidFill>
                  <a:srgbClr val="D9D0E6"/>
                </a:solidFill>
                <a:latin typeface="Trebuchet MS"/>
                <a:cs typeface="Trebuchet MS"/>
              </a:rPr>
              <a:t>financial</a:t>
            </a:r>
            <a:r>
              <a:rPr dirty="0" sz="1350" spc="-5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dirty="0" sz="1350" spc="10">
                <a:solidFill>
                  <a:srgbClr val="D9D0E6"/>
                </a:solidFill>
                <a:latin typeface="Trebuchet MS"/>
                <a:cs typeface="Trebuchet MS"/>
              </a:rPr>
              <a:t>worry</a:t>
            </a:r>
            <a:endParaRPr sz="1350">
              <a:latin typeface="Trebuchet MS"/>
              <a:cs typeface="Trebuchet MS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1712119" y="9829800"/>
            <a:ext cx="981075" cy="390525"/>
            <a:chOff x="1712119" y="9829800"/>
            <a:chExt cx="981075" cy="390525"/>
          </a:xfrm>
        </p:grpSpPr>
        <p:sp>
          <p:nvSpPr>
            <p:cNvPr id="35" name="object 35"/>
            <p:cNvSpPr/>
            <p:nvPr/>
          </p:nvSpPr>
          <p:spPr>
            <a:xfrm>
              <a:off x="2093118" y="10010775"/>
              <a:ext cx="600075" cy="19050"/>
            </a:xfrm>
            <a:custGeom>
              <a:avLst/>
              <a:gdLst/>
              <a:ahLst/>
              <a:cxnLst/>
              <a:rect l="l" t="t" r="r" b="b"/>
              <a:pathLst>
                <a:path w="600075" h="19050">
                  <a:moveTo>
                    <a:pt x="600075" y="19049"/>
                  </a:moveTo>
                  <a:lnTo>
                    <a:pt x="0" y="19049"/>
                  </a:lnTo>
                  <a:lnTo>
                    <a:pt x="0" y="0"/>
                  </a:lnTo>
                  <a:lnTo>
                    <a:pt x="600075" y="0"/>
                  </a:lnTo>
                  <a:lnTo>
                    <a:pt x="600075" y="19049"/>
                  </a:lnTo>
                  <a:close/>
                </a:path>
              </a:pathLst>
            </a:custGeom>
            <a:solidFill>
              <a:srgbClr val="FF6680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1712119" y="9829800"/>
              <a:ext cx="381000" cy="390525"/>
            </a:xfrm>
            <a:custGeom>
              <a:avLst/>
              <a:gdLst/>
              <a:ahLst/>
              <a:cxnLst/>
              <a:rect l="l" t="t" r="r" b="b"/>
              <a:pathLst>
                <a:path w="381000" h="390525">
                  <a:moveTo>
                    <a:pt x="343821" y="390525"/>
                  </a:moveTo>
                  <a:lnTo>
                    <a:pt x="37178" y="390525"/>
                  </a:lnTo>
                  <a:lnTo>
                    <a:pt x="31711" y="389437"/>
                  </a:lnTo>
                  <a:lnTo>
                    <a:pt x="1087" y="358814"/>
                  </a:lnTo>
                  <a:lnTo>
                    <a:pt x="0" y="353346"/>
                  </a:lnTo>
                  <a:lnTo>
                    <a:pt x="0" y="37178"/>
                  </a:lnTo>
                  <a:lnTo>
                    <a:pt x="21208" y="5437"/>
                  </a:lnTo>
                  <a:lnTo>
                    <a:pt x="37178" y="0"/>
                  </a:lnTo>
                  <a:lnTo>
                    <a:pt x="343821" y="0"/>
                  </a:lnTo>
                  <a:lnTo>
                    <a:pt x="375562" y="21208"/>
                  </a:lnTo>
                  <a:lnTo>
                    <a:pt x="381000" y="37178"/>
                  </a:lnTo>
                  <a:lnTo>
                    <a:pt x="381000" y="353346"/>
                  </a:lnTo>
                  <a:lnTo>
                    <a:pt x="359791" y="385087"/>
                  </a:lnTo>
                  <a:lnTo>
                    <a:pt x="349289" y="389437"/>
                  </a:lnTo>
                  <a:close/>
                </a:path>
              </a:pathLst>
            </a:custGeom>
            <a:solidFill>
              <a:srgbClr val="31204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7" name="object 37"/>
          <p:cNvSpPr txBox="1"/>
          <p:nvPr/>
        </p:nvSpPr>
        <p:spPr>
          <a:xfrm>
            <a:off x="1820863" y="9836150"/>
            <a:ext cx="154305" cy="33401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 spc="10" b="0">
                <a:solidFill>
                  <a:srgbClr val="FF726D"/>
                </a:solidFill>
                <a:latin typeface="Inconsolata"/>
                <a:cs typeface="Inconsolata"/>
              </a:rPr>
              <a:t>6</a:t>
            </a:r>
            <a:endParaRPr sz="2000">
              <a:latin typeface="Inconsolata"/>
              <a:cs typeface="Inconsolata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2830512" y="9869487"/>
            <a:ext cx="3790315" cy="28257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650" spc="60" b="0">
                <a:solidFill>
                  <a:srgbClr val="FF726D"/>
                </a:solidFill>
                <a:latin typeface="Inconsolata"/>
                <a:cs typeface="Inconsolata"/>
              </a:rPr>
              <a:t>Bank </a:t>
            </a:r>
            <a:r>
              <a:rPr dirty="0" sz="1650" spc="45" b="0">
                <a:solidFill>
                  <a:srgbClr val="FF726D"/>
                </a:solidFill>
                <a:latin typeface="Inconsolata"/>
                <a:cs typeface="Inconsolata"/>
              </a:rPr>
              <a:t>of </a:t>
            </a:r>
            <a:r>
              <a:rPr dirty="0" sz="1650" spc="65" b="0">
                <a:solidFill>
                  <a:srgbClr val="FF726D"/>
                </a:solidFill>
                <a:latin typeface="Inconsolata"/>
                <a:cs typeface="Inconsolata"/>
              </a:rPr>
              <a:t>International</a:t>
            </a:r>
            <a:r>
              <a:rPr dirty="0" sz="1650" spc="285" b="0">
                <a:solidFill>
                  <a:srgbClr val="FF726D"/>
                </a:solidFill>
                <a:latin typeface="Inconsolata"/>
                <a:cs typeface="Inconsolata"/>
              </a:rPr>
              <a:t> </a:t>
            </a:r>
            <a:r>
              <a:rPr dirty="0" sz="1650" spc="65" b="0">
                <a:solidFill>
                  <a:srgbClr val="FF726D"/>
                </a:solidFill>
                <a:latin typeface="Inconsolata"/>
                <a:cs typeface="Inconsolata"/>
              </a:rPr>
              <a:t>Settlements</a:t>
            </a:r>
            <a:endParaRPr sz="1650">
              <a:latin typeface="Inconsolata"/>
              <a:cs typeface="Inconsolata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2830512" y="10260965"/>
            <a:ext cx="6678295" cy="635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48100"/>
              </a:lnSpc>
              <a:spcBef>
                <a:spcPts val="100"/>
              </a:spcBef>
            </a:pPr>
            <a:r>
              <a:rPr dirty="0" sz="1350" spc="-40">
                <a:solidFill>
                  <a:srgbClr val="D9D0E6"/>
                </a:solidFill>
                <a:latin typeface="Trebuchet MS"/>
                <a:cs typeface="Trebuchet MS"/>
              </a:rPr>
              <a:t>Faster,</a:t>
            </a:r>
            <a:r>
              <a:rPr dirty="0" sz="1350" spc="-55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dirty="0" sz="1350" spc="-15">
                <a:solidFill>
                  <a:srgbClr val="D9D0E6"/>
                </a:solidFill>
                <a:latin typeface="Trebuchet MS"/>
                <a:cs typeface="Trebuchet MS"/>
              </a:rPr>
              <a:t>stronger,</a:t>
            </a:r>
            <a:r>
              <a:rPr dirty="0" sz="1350" spc="-55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dirty="0" sz="1350" spc="55">
                <a:solidFill>
                  <a:srgbClr val="D9D0E6"/>
                </a:solidFill>
                <a:latin typeface="Trebuchet MS"/>
                <a:cs typeface="Trebuchet MS"/>
              </a:rPr>
              <a:t>and</a:t>
            </a:r>
            <a:r>
              <a:rPr dirty="0" sz="1350" spc="-5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dirty="0" sz="1350" spc="5">
                <a:solidFill>
                  <a:srgbClr val="D9D0E6"/>
                </a:solidFill>
                <a:latin typeface="Trebuchet MS"/>
                <a:cs typeface="Trebuchet MS"/>
              </a:rPr>
              <a:t>more</a:t>
            </a:r>
            <a:r>
              <a:rPr dirty="0" sz="1350" spc="-15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dirty="0" sz="1350" spc="-10">
                <a:solidFill>
                  <a:srgbClr val="D9D0E6"/>
                </a:solidFill>
                <a:latin typeface="Trebuchet MS"/>
                <a:cs typeface="Trebuchet MS"/>
              </a:rPr>
              <a:t>efficient</a:t>
            </a:r>
            <a:r>
              <a:rPr dirty="0" sz="1350" spc="15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dirty="0" sz="1350" spc="25">
                <a:solidFill>
                  <a:srgbClr val="D9D0E6"/>
                </a:solidFill>
                <a:latin typeface="Trebuchet MS"/>
                <a:cs typeface="Trebuchet MS"/>
              </a:rPr>
              <a:t>processing</a:t>
            </a:r>
            <a:r>
              <a:rPr dirty="0" sz="1350" spc="-55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dirty="0" sz="1350" spc="10">
                <a:solidFill>
                  <a:srgbClr val="D9D0E6"/>
                </a:solidFill>
                <a:latin typeface="Trebuchet MS"/>
                <a:cs typeface="Trebuchet MS"/>
              </a:rPr>
              <a:t>for</a:t>
            </a:r>
            <a:r>
              <a:rPr dirty="0" sz="1350" spc="-2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dirty="0" sz="1350">
                <a:solidFill>
                  <a:srgbClr val="D9D0E6"/>
                </a:solidFill>
                <a:latin typeface="Trebuchet MS"/>
                <a:cs typeface="Trebuchet MS"/>
              </a:rPr>
              <a:t>all</a:t>
            </a:r>
            <a:r>
              <a:rPr dirty="0" sz="1350" spc="-5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dirty="0" sz="1350" spc="25">
                <a:solidFill>
                  <a:srgbClr val="D9D0E6"/>
                </a:solidFill>
                <a:latin typeface="Trebuchet MS"/>
                <a:cs typeface="Trebuchet MS"/>
              </a:rPr>
              <a:t>monetary</a:t>
            </a:r>
            <a:r>
              <a:rPr dirty="0" sz="1350" spc="-2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dirty="0" sz="1350" spc="50">
                <a:solidFill>
                  <a:srgbClr val="D9D0E6"/>
                </a:solidFill>
                <a:latin typeface="Trebuchet MS"/>
                <a:cs typeface="Trebuchet MS"/>
              </a:rPr>
              <a:t>needs</a:t>
            </a:r>
            <a:r>
              <a:rPr dirty="0" sz="1350" spc="-55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dirty="0" sz="1350" spc="15">
                <a:solidFill>
                  <a:srgbClr val="D9D0E6"/>
                </a:solidFill>
                <a:latin typeface="Trebuchet MS"/>
                <a:cs typeface="Trebuchet MS"/>
              </a:rPr>
              <a:t>that</a:t>
            </a:r>
            <a:r>
              <a:rPr dirty="0" sz="1350" spc="1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dirty="0" sz="1350" spc="25">
                <a:solidFill>
                  <a:srgbClr val="D9D0E6"/>
                </a:solidFill>
                <a:latin typeface="Trebuchet MS"/>
                <a:cs typeface="Trebuchet MS"/>
              </a:rPr>
              <a:t>countries  </a:t>
            </a:r>
            <a:r>
              <a:rPr dirty="0" sz="1350" spc="30">
                <a:solidFill>
                  <a:srgbClr val="D9D0E6"/>
                </a:solidFill>
                <a:latin typeface="Trebuchet MS"/>
                <a:cs typeface="Trebuchet MS"/>
              </a:rPr>
              <a:t>can</a:t>
            </a:r>
            <a:r>
              <a:rPr dirty="0" sz="135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dirty="0" sz="1350" spc="-25">
                <a:solidFill>
                  <a:srgbClr val="D9D0E6"/>
                </a:solidFill>
                <a:latin typeface="Trebuchet MS"/>
                <a:cs typeface="Trebuchet MS"/>
              </a:rPr>
              <a:t>rely </a:t>
            </a:r>
            <a:r>
              <a:rPr dirty="0" sz="1350" spc="75">
                <a:solidFill>
                  <a:srgbClr val="D9D0E6"/>
                </a:solidFill>
                <a:latin typeface="Trebuchet MS"/>
                <a:cs typeface="Trebuchet MS"/>
              </a:rPr>
              <a:t>on</a:t>
            </a:r>
            <a:r>
              <a:rPr dirty="0" sz="135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dirty="0" sz="1350" spc="10">
                <a:solidFill>
                  <a:srgbClr val="D9D0E6"/>
                </a:solidFill>
                <a:latin typeface="Trebuchet MS"/>
                <a:cs typeface="Trebuchet MS"/>
              </a:rPr>
              <a:t>for</a:t>
            </a:r>
            <a:r>
              <a:rPr dirty="0" sz="1350" spc="-3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dirty="0" sz="1350" spc="20">
                <a:solidFill>
                  <a:srgbClr val="D9D0E6"/>
                </a:solidFill>
                <a:latin typeface="Trebuchet MS"/>
                <a:cs typeface="Trebuchet MS"/>
              </a:rPr>
              <a:t>the</a:t>
            </a:r>
            <a:r>
              <a:rPr dirty="0" sz="1350" spc="-2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dirty="0" sz="1350">
                <a:solidFill>
                  <a:srgbClr val="D9D0E6"/>
                </a:solidFill>
                <a:latin typeface="Trebuchet MS"/>
                <a:cs typeface="Trebuchet MS"/>
              </a:rPr>
              <a:t>growth </a:t>
            </a:r>
            <a:r>
              <a:rPr dirty="0" sz="1350" spc="25">
                <a:solidFill>
                  <a:srgbClr val="D9D0E6"/>
                </a:solidFill>
                <a:latin typeface="Trebuchet MS"/>
                <a:cs typeface="Trebuchet MS"/>
              </a:rPr>
              <a:t>of</a:t>
            </a:r>
            <a:r>
              <a:rPr dirty="0" sz="1350" spc="-35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dirty="0" sz="1350" spc="25">
                <a:solidFill>
                  <a:srgbClr val="D9D0E6"/>
                </a:solidFill>
                <a:latin typeface="Trebuchet MS"/>
                <a:cs typeface="Trebuchet MS"/>
              </a:rPr>
              <a:t>countries</a:t>
            </a:r>
            <a:r>
              <a:rPr dirty="0" sz="1350" spc="-6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dirty="0" sz="1350" spc="35">
                <a:solidFill>
                  <a:srgbClr val="D9D0E6"/>
                </a:solidFill>
                <a:latin typeface="Trebuchet MS"/>
                <a:cs typeface="Trebuchet MS"/>
              </a:rPr>
              <a:t>who</a:t>
            </a:r>
            <a:r>
              <a:rPr dirty="0" sz="135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dirty="0" sz="1350" spc="-15">
                <a:solidFill>
                  <a:srgbClr val="D9D0E6"/>
                </a:solidFill>
                <a:latin typeface="Trebuchet MS"/>
                <a:cs typeface="Trebuchet MS"/>
              </a:rPr>
              <a:t>are</a:t>
            </a:r>
            <a:r>
              <a:rPr dirty="0" sz="1350" spc="-2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dirty="0" sz="1350" spc="5">
                <a:solidFill>
                  <a:srgbClr val="D9D0E6"/>
                </a:solidFill>
                <a:latin typeface="Trebuchet MS"/>
                <a:cs typeface="Trebuchet MS"/>
              </a:rPr>
              <a:t>member-partners.</a:t>
            </a:r>
            <a:endParaRPr sz="1350">
              <a:latin typeface="Trebuchet MS"/>
              <a:cs typeface="Trebuchet MS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9548494" y="11048492"/>
            <a:ext cx="1754504" cy="4191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06637" y="415925"/>
            <a:ext cx="6593205" cy="1130300"/>
          </a:xfrm>
          <a:prstGeom prst="rect"/>
        </p:spPr>
        <p:txBody>
          <a:bodyPr wrap="square" lIns="0" tIns="5397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425"/>
              </a:spcBef>
            </a:pPr>
            <a:r>
              <a:rPr dirty="0" spc="40"/>
              <a:t>Effects </a:t>
            </a:r>
            <a:r>
              <a:rPr dirty="0" spc="30"/>
              <a:t>of </a:t>
            </a:r>
            <a:r>
              <a:rPr dirty="0" spc="40"/>
              <a:t>Global Trade </a:t>
            </a:r>
            <a:r>
              <a:rPr dirty="0" spc="30"/>
              <a:t>on</a:t>
            </a:r>
            <a:r>
              <a:rPr dirty="0" spc="204"/>
              <a:t> </a:t>
            </a:r>
            <a:r>
              <a:rPr dirty="0" spc="35"/>
              <a:t>the</a:t>
            </a:r>
          </a:p>
          <a:p>
            <a:pPr algn="ctr" marL="219075">
              <a:lnSpc>
                <a:spcPct val="100000"/>
              </a:lnSpc>
              <a:spcBef>
                <a:spcPts val="330"/>
              </a:spcBef>
            </a:pPr>
            <a:r>
              <a:rPr dirty="0" spc="40"/>
              <a:t>Economy</a:t>
            </a:r>
          </a:p>
        </p:txBody>
      </p:sp>
      <p:sp>
        <p:nvSpPr>
          <p:cNvPr id="3" name="object 3"/>
          <p:cNvSpPr/>
          <p:nvPr/>
        </p:nvSpPr>
        <p:spPr>
          <a:xfrm>
            <a:off x="1647825" y="1847850"/>
            <a:ext cx="3981450" cy="2019300"/>
          </a:xfrm>
          <a:custGeom>
            <a:avLst/>
            <a:gdLst/>
            <a:ahLst/>
            <a:cxnLst/>
            <a:rect l="l" t="t" r="r" b="b"/>
            <a:pathLst>
              <a:path w="3981450" h="2019300">
                <a:moveTo>
                  <a:pt x="3944273" y="2019300"/>
                </a:moveTo>
                <a:lnTo>
                  <a:pt x="37176" y="2019300"/>
                </a:lnTo>
                <a:lnTo>
                  <a:pt x="31708" y="2018214"/>
                </a:lnTo>
                <a:lnTo>
                  <a:pt x="1085" y="1987591"/>
                </a:lnTo>
                <a:lnTo>
                  <a:pt x="0" y="1982123"/>
                </a:lnTo>
                <a:lnTo>
                  <a:pt x="0" y="37176"/>
                </a:lnTo>
                <a:lnTo>
                  <a:pt x="21212" y="5438"/>
                </a:lnTo>
                <a:lnTo>
                  <a:pt x="37176" y="0"/>
                </a:lnTo>
                <a:lnTo>
                  <a:pt x="3944273" y="0"/>
                </a:lnTo>
                <a:lnTo>
                  <a:pt x="3976011" y="21212"/>
                </a:lnTo>
                <a:lnTo>
                  <a:pt x="3981450" y="37176"/>
                </a:lnTo>
                <a:lnTo>
                  <a:pt x="3981450" y="1982123"/>
                </a:lnTo>
                <a:lnTo>
                  <a:pt x="3960237" y="2013861"/>
                </a:lnTo>
                <a:lnTo>
                  <a:pt x="3949741" y="2018214"/>
                </a:lnTo>
                <a:close/>
              </a:path>
            </a:pathLst>
          </a:custGeom>
          <a:solidFill>
            <a:srgbClr val="312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1801812" y="2001837"/>
            <a:ext cx="3543300" cy="134112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650" spc="55" b="0">
                <a:solidFill>
                  <a:srgbClr val="FF726D"/>
                </a:solidFill>
                <a:latin typeface="Inconsolata"/>
                <a:cs typeface="Inconsolata"/>
              </a:rPr>
              <a:t>Job</a:t>
            </a:r>
            <a:r>
              <a:rPr dirty="0" sz="1650" spc="125" b="0">
                <a:solidFill>
                  <a:srgbClr val="FF726D"/>
                </a:solidFill>
                <a:latin typeface="Inconsolata"/>
                <a:cs typeface="Inconsolata"/>
              </a:rPr>
              <a:t> </a:t>
            </a:r>
            <a:r>
              <a:rPr dirty="0" sz="1650" spc="65" b="0">
                <a:solidFill>
                  <a:srgbClr val="FF726D"/>
                </a:solidFill>
                <a:latin typeface="Inconsolata"/>
                <a:cs typeface="Inconsolata"/>
              </a:rPr>
              <a:t>Creation</a:t>
            </a:r>
            <a:endParaRPr sz="1650">
              <a:latin typeface="Inconsolata"/>
              <a:cs typeface="Inconsolata"/>
            </a:endParaRPr>
          </a:p>
          <a:p>
            <a:pPr marL="12700" marR="5080">
              <a:lnSpc>
                <a:spcPct val="150500"/>
              </a:lnSpc>
              <a:spcBef>
                <a:spcPts val="1030"/>
              </a:spcBef>
            </a:pPr>
            <a:r>
              <a:rPr dirty="0" sz="1350" spc="5">
                <a:solidFill>
                  <a:srgbClr val="D9D0E6"/>
                </a:solidFill>
                <a:latin typeface="Trebuchet MS"/>
                <a:cs typeface="Trebuchet MS"/>
              </a:rPr>
              <a:t>Digital </a:t>
            </a:r>
            <a:r>
              <a:rPr dirty="0" sz="1350" spc="-35">
                <a:solidFill>
                  <a:srgbClr val="D9D0E6"/>
                </a:solidFill>
                <a:latin typeface="Trebuchet MS"/>
                <a:cs typeface="Trebuchet MS"/>
              </a:rPr>
              <a:t>Trade </a:t>
            </a:r>
            <a:r>
              <a:rPr dirty="0" sz="1350" spc="15">
                <a:solidFill>
                  <a:srgbClr val="D9D0E6"/>
                </a:solidFill>
                <a:latin typeface="Trebuchet MS"/>
                <a:cs typeface="Trebuchet MS"/>
              </a:rPr>
              <a:t>Organization </a:t>
            </a:r>
            <a:r>
              <a:rPr dirty="0" sz="1350" spc="-20">
                <a:solidFill>
                  <a:srgbClr val="D9D0E6"/>
                </a:solidFill>
                <a:latin typeface="Trebuchet MS"/>
                <a:cs typeface="Trebuchet MS"/>
              </a:rPr>
              <a:t>will </a:t>
            </a:r>
            <a:r>
              <a:rPr dirty="0" sz="1350" spc="30">
                <a:solidFill>
                  <a:srgbClr val="D9D0E6"/>
                </a:solidFill>
                <a:latin typeface="Trebuchet MS"/>
                <a:cs typeface="Trebuchet MS"/>
              </a:rPr>
              <a:t>be </a:t>
            </a:r>
            <a:r>
              <a:rPr dirty="0" sz="1350" spc="25">
                <a:solidFill>
                  <a:srgbClr val="D9D0E6"/>
                </a:solidFill>
                <a:latin typeface="Trebuchet MS"/>
                <a:cs typeface="Trebuchet MS"/>
              </a:rPr>
              <a:t>a </a:t>
            </a:r>
            <a:r>
              <a:rPr dirty="0" sz="1350" spc="5">
                <a:solidFill>
                  <a:srgbClr val="D9D0E6"/>
                </a:solidFill>
                <a:latin typeface="Trebuchet MS"/>
                <a:cs typeface="Trebuchet MS"/>
              </a:rPr>
              <a:t>vehicle  </a:t>
            </a:r>
            <a:r>
              <a:rPr dirty="0" sz="1350" spc="15">
                <a:solidFill>
                  <a:srgbClr val="D9D0E6"/>
                </a:solidFill>
                <a:latin typeface="Trebuchet MS"/>
                <a:cs typeface="Trebuchet MS"/>
              </a:rPr>
              <a:t>that </a:t>
            </a:r>
            <a:r>
              <a:rPr dirty="0" sz="1350" spc="25">
                <a:solidFill>
                  <a:srgbClr val="D9D0E6"/>
                </a:solidFill>
                <a:latin typeface="Trebuchet MS"/>
                <a:cs typeface="Trebuchet MS"/>
              </a:rPr>
              <a:t>drives </a:t>
            </a:r>
            <a:r>
              <a:rPr dirty="0" sz="1350" spc="5">
                <a:solidFill>
                  <a:srgbClr val="D9D0E6"/>
                </a:solidFill>
                <a:latin typeface="Trebuchet MS"/>
                <a:cs typeface="Trebuchet MS"/>
              </a:rPr>
              <a:t>job </a:t>
            </a:r>
            <a:r>
              <a:rPr dirty="0" sz="1350" spc="10">
                <a:solidFill>
                  <a:srgbClr val="D9D0E6"/>
                </a:solidFill>
                <a:latin typeface="Trebuchet MS"/>
                <a:cs typeface="Trebuchet MS"/>
              </a:rPr>
              <a:t>creation </a:t>
            </a:r>
            <a:r>
              <a:rPr dirty="0" sz="1350" spc="15">
                <a:solidFill>
                  <a:srgbClr val="D9D0E6"/>
                </a:solidFill>
                <a:latin typeface="Trebuchet MS"/>
                <a:cs typeface="Trebuchet MS"/>
              </a:rPr>
              <a:t>in </a:t>
            </a:r>
            <a:r>
              <a:rPr dirty="0" sz="1350" spc="25">
                <a:solidFill>
                  <a:srgbClr val="D9D0E6"/>
                </a:solidFill>
                <a:latin typeface="Trebuchet MS"/>
                <a:cs typeface="Trebuchet MS"/>
              </a:rPr>
              <a:t>industries  </a:t>
            </a:r>
            <a:r>
              <a:rPr dirty="0" sz="1350" spc="10">
                <a:solidFill>
                  <a:srgbClr val="D9D0E6"/>
                </a:solidFill>
                <a:latin typeface="Trebuchet MS"/>
                <a:cs typeface="Trebuchet MS"/>
              </a:rPr>
              <a:t>specializing </a:t>
            </a:r>
            <a:r>
              <a:rPr dirty="0" sz="1350" spc="15">
                <a:solidFill>
                  <a:srgbClr val="D9D0E6"/>
                </a:solidFill>
                <a:latin typeface="Trebuchet MS"/>
                <a:cs typeface="Trebuchet MS"/>
              </a:rPr>
              <a:t>in </a:t>
            </a:r>
            <a:r>
              <a:rPr dirty="0" sz="1350" spc="25">
                <a:solidFill>
                  <a:srgbClr val="D9D0E6"/>
                </a:solidFill>
                <a:latin typeface="Trebuchet MS"/>
                <a:cs typeface="Trebuchet MS"/>
              </a:rPr>
              <a:t>exporting </a:t>
            </a:r>
            <a:r>
              <a:rPr dirty="0" sz="1350" spc="65">
                <a:solidFill>
                  <a:srgbClr val="D9D0E6"/>
                </a:solidFill>
                <a:latin typeface="Trebuchet MS"/>
                <a:cs typeface="Trebuchet MS"/>
              </a:rPr>
              <a:t>goods </a:t>
            </a:r>
            <a:r>
              <a:rPr dirty="0" sz="1350" spc="55">
                <a:solidFill>
                  <a:srgbClr val="D9D0E6"/>
                </a:solidFill>
                <a:latin typeface="Trebuchet MS"/>
                <a:cs typeface="Trebuchet MS"/>
              </a:rPr>
              <a:t>and</a:t>
            </a:r>
            <a:r>
              <a:rPr dirty="0" sz="1350" spc="-27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dirty="0" sz="1350" spc="-10">
                <a:solidFill>
                  <a:srgbClr val="D9D0E6"/>
                </a:solidFill>
                <a:latin typeface="Trebuchet MS"/>
                <a:cs typeface="Trebuchet MS"/>
              </a:rPr>
              <a:t>services.</a:t>
            </a:r>
            <a:endParaRPr sz="1350">
              <a:latin typeface="Trebuchet MS"/>
              <a:cs typeface="Trebuchet M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800725" y="1847850"/>
            <a:ext cx="3990975" cy="2019300"/>
          </a:xfrm>
          <a:custGeom>
            <a:avLst/>
            <a:gdLst/>
            <a:ahLst/>
            <a:cxnLst/>
            <a:rect l="l" t="t" r="r" b="b"/>
            <a:pathLst>
              <a:path w="3990975" h="2019300">
                <a:moveTo>
                  <a:pt x="3953827" y="2019300"/>
                </a:moveTo>
                <a:lnTo>
                  <a:pt x="37176" y="2019300"/>
                </a:lnTo>
                <a:lnTo>
                  <a:pt x="31708" y="2018214"/>
                </a:lnTo>
                <a:lnTo>
                  <a:pt x="1085" y="1987591"/>
                </a:lnTo>
                <a:lnTo>
                  <a:pt x="0" y="1982123"/>
                </a:lnTo>
                <a:lnTo>
                  <a:pt x="0" y="37176"/>
                </a:lnTo>
                <a:lnTo>
                  <a:pt x="21212" y="5438"/>
                </a:lnTo>
                <a:lnTo>
                  <a:pt x="37176" y="0"/>
                </a:lnTo>
                <a:lnTo>
                  <a:pt x="3953827" y="0"/>
                </a:lnTo>
                <a:lnTo>
                  <a:pt x="3985545" y="21212"/>
                </a:lnTo>
                <a:lnTo>
                  <a:pt x="3990975" y="37176"/>
                </a:lnTo>
                <a:lnTo>
                  <a:pt x="3990975" y="1982123"/>
                </a:lnTo>
                <a:lnTo>
                  <a:pt x="3969734" y="2013861"/>
                </a:lnTo>
                <a:lnTo>
                  <a:pt x="3959256" y="2018214"/>
                </a:lnTo>
                <a:close/>
              </a:path>
            </a:pathLst>
          </a:custGeom>
          <a:solidFill>
            <a:srgbClr val="312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5959475" y="2001837"/>
            <a:ext cx="3431540" cy="164592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650" spc="65" b="0">
                <a:solidFill>
                  <a:srgbClr val="FF726D"/>
                </a:solidFill>
                <a:latin typeface="Inconsolata"/>
                <a:cs typeface="Inconsolata"/>
              </a:rPr>
              <a:t>Innovation </a:t>
            </a:r>
            <a:r>
              <a:rPr dirty="0" sz="1650" spc="55" b="0">
                <a:solidFill>
                  <a:srgbClr val="FF726D"/>
                </a:solidFill>
                <a:latin typeface="Inconsolata"/>
                <a:cs typeface="Inconsolata"/>
              </a:rPr>
              <a:t>and</a:t>
            </a:r>
            <a:r>
              <a:rPr dirty="0" sz="1650" spc="185" b="0">
                <a:solidFill>
                  <a:srgbClr val="FF726D"/>
                </a:solidFill>
                <a:latin typeface="Inconsolata"/>
                <a:cs typeface="Inconsolata"/>
              </a:rPr>
              <a:t> </a:t>
            </a:r>
            <a:r>
              <a:rPr dirty="0" sz="1650" spc="65" b="0">
                <a:solidFill>
                  <a:srgbClr val="FF726D"/>
                </a:solidFill>
                <a:latin typeface="Inconsolata"/>
                <a:cs typeface="Inconsolata"/>
              </a:rPr>
              <a:t>Competition</a:t>
            </a:r>
            <a:endParaRPr sz="1650">
              <a:latin typeface="Inconsolata"/>
              <a:cs typeface="Inconsolata"/>
            </a:endParaRPr>
          </a:p>
          <a:p>
            <a:pPr marL="12700" marR="5080">
              <a:lnSpc>
                <a:spcPct val="149700"/>
              </a:lnSpc>
              <a:spcBef>
                <a:spcPts val="1040"/>
              </a:spcBef>
            </a:pPr>
            <a:r>
              <a:rPr dirty="0" sz="1350" spc="10">
                <a:solidFill>
                  <a:srgbClr val="D9D0E6"/>
                </a:solidFill>
                <a:latin typeface="Trebuchet MS"/>
                <a:cs typeface="Trebuchet MS"/>
              </a:rPr>
              <a:t>Global </a:t>
            </a:r>
            <a:r>
              <a:rPr dirty="0" sz="1350">
                <a:solidFill>
                  <a:srgbClr val="D9D0E6"/>
                </a:solidFill>
                <a:latin typeface="Trebuchet MS"/>
                <a:cs typeface="Trebuchet MS"/>
              </a:rPr>
              <a:t>trade </a:t>
            </a:r>
            <a:r>
              <a:rPr dirty="0" sz="1350" spc="25">
                <a:solidFill>
                  <a:srgbClr val="D9D0E6"/>
                </a:solidFill>
                <a:latin typeface="Trebuchet MS"/>
                <a:cs typeface="Trebuchet MS"/>
              </a:rPr>
              <a:t>encourages </a:t>
            </a:r>
            <a:r>
              <a:rPr dirty="0" sz="1350" spc="40">
                <a:solidFill>
                  <a:srgbClr val="D9D0E6"/>
                </a:solidFill>
                <a:latin typeface="Trebuchet MS"/>
                <a:cs typeface="Trebuchet MS"/>
              </a:rPr>
              <a:t>innovation </a:t>
            </a:r>
            <a:r>
              <a:rPr dirty="0" sz="1350" spc="55">
                <a:solidFill>
                  <a:srgbClr val="D9D0E6"/>
                </a:solidFill>
                <a:latin typeface="Trebuchet MS"/>
                <a:cs typeface="Trebuchet MS"/>
              </a:rPr>
              <a:t>and  </a:t>
            </a:r>
            <a:r>
              <a:rPr dirty="0" sz="1350" spc="10">
                <a:solidFill>
                  <a:srgbClr val="D9D0E6"/>
                </a:solidFill>
                <a:latin typeface="Trebuchet MS"/>
                <a:cs typeface="Trebuchet MS"/>
              </a:rPr>
              <a:t>competition, </a:t>
            </a:r>
            <a:r>
              <a:rPr dirty="0" sz="1350" spc="20">
                <a:solidFill>
                  <a:srgbClr val="D9D0E6"/>
                </a:solidFill>
                <a:latin typeface="Trebuchet MS"/>
                <a:cs typeface="Trebuchet MS"/>
              </a:rPr>
              <a:t>the </a:t>
            </a:r>
            <a:r>
              <a:rPr dirty="0" sz="1350" spc="5">
                <a:solidFill>
                  <a:srgbClr val="D9D0E6"/>
                </a:solidFill>
                <a:latin typeface="Trebuchet MS"/>
                <a:cs typeface="Trebuchet MS"/>
              </a:rPr>
              <a:t>Digital </a:t>
            </a:r>
            <a:r>
              <a:rPr dirty="0" sz="1350" spc="-35">
                <a:solidFill>
                  <a:srgbClr val="D9D0E6"/>
                </a:solidFill>
                <a:latin typeface="Trebuchet MS"/>
                <a:cs typeface="Trebuchet MS"/>
              </a:rPr>
              <a:t>Trade</a:t>
            </a:r>
            <a:r>
              <a:rPr dirty="0" sz="1350" spc="-185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dirty="0" sz="1350" spc="15">
                <a:solidFill>
                  <a:srgbClr val="D9D0E6"/>
                </a:solidFill>
                <a:latin typeface="Trebuchet MS"/>
                <a:cs typeface="Trebuchet MS"/>
              </a:rPr>
              <a:t>Organization  </a:t>
            </a:r>
            <a:r>
              <a:rPr dirty="0" sz="1350" spc="-20">
                <a:solidFill>
                  <a:srgbClr val="D9D0E6"/>
                </a:solidFill>
                <a:latin typeface="Trebuchet MS"/>
                <a:cs typeface="Trebuchet MS"/>
              </a:rPr>
              <a:t>will </a:t>
            </a:r>
            <a:r>
              <a:rPr dirty="0" sz="1350" spc="30">
                <a:solidFill>
                  <a:srgbClr val="D9D0E6"/>
                </a:solidFill>
                <a:latin typeface="Trebuchet MS"/>
                <a:cs typeface="Trebuchet MS"/>
              </a:rPr>
              <a:t>be </a:t>
            </a:r>
            <a:r>
              <a:rPr dirty="0" sz="1350" spc="20">
                <a:solidFill>
                  <a:srgbClr val="D9D0E6"/>
                </a:solidFill>
                <a:latin typeface="Trebuchet MS"/>
                <a:cs typeface="Trebuchet MS"/>
              </a:rPr>
              <a:t>focused </a:t>
            </a:r>
            <a:r>
              <a:rPr dirty="0" sz="1350" spc="75">
                <a:solidFill>
                  <a:srgbClr val="D9D0E6"/>
                </a:solidFill>
                <a:latin typeface="Trebuchet MS"/>
                <a:cs typeface="Trebuchet MS"/>
              </a:rPr>
              <a:t>on</a:t>
            </a:r>
            <a:r>
              <a:rPr dirty="0" sz="1350" spc="-27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dirty="0" sz="1350" spc="30">
                <a:solidFill>
                  <a:srgbClr val="D9D0E6"/>
                </a:solidFill>
                <a:latin typeface="Trebuchet MS"/>
                <a:cs typeface="Trebuchet MS"/>
              </a:rPr>
              <a:t>promoting </a:t>
            </a:r>
            <a:r>
              <a:rPr dirty="0" sz="1350" spc="25">
                <a:solidFill>
                  <a:srgbClr val="D9D0E6"/>
                </a:solidFill>
                <a:latin typeface="Trebuchet MS"/>
                <a:cs typeface="Trebuchet MS"/>
              </a:rPr>
              <a:t>a </a:t>
            </a:r>
            <a:r>
              <a:rPr dirty="0" sz="1350" spc="40">
                <a:solidFill>
                  <a:srgbClr val="D9D0E6"/>
                </a:solidFill>
                <a:latin typeface="Trebuchet MS"/>
                <a:cs typeface="Trebuchet MS"/>
              </a:rPr>
              <a:t>continuous  </a:t>
            </a:r>
            <a:r>
              <a:rPr dirty="0" sz="1350" spc="-5">
                <a:solidFill>
                  <a:srgbClr val="D9D0E6"/>
                </a:solidFill>
                <a:latin typeface="Trebuchet MS"/>
                <a:cs typeface="Trebuchet MS"/>
              </a:rPr>
              <a:t>cycle </a:t>
            </a:r>
            <a:r>
              <a:rPr dirty="0" sz="1350" spc="25">
                <a:solidFill>
                  <a:srgbClr val="D9D0E6"/>
                </a:solidFill>
                <a:latin typeface="Trebuchet MS"/>
                <a:cs typeface="Trebuchet MS"/>
              </a:rPr>
              <a:t>of </a:t>
            </a:r>
            <a:r>
              <a:rPr dirty="0" sz="1350" spc="10">
                <a:solidFill>
                  <a:srgbClr val="D9D0E6"/>
                </a:solidFill>
                <a:latin typeface="Trebuchet MS"/>
                <a:cs typeface="Trebuchet MS"/>
              </a:rPr>
              <a:t>improvement </a:t>
            </a:r>
            <a:r>
              <a:rPr dirty="0" sz="1350" spc="55">
                <a:solidFill>
                  <a:srgbClr val="D9D0E6"/>
                </a:solidFill>
                <a:latin typeface="Trebuchet MS"/>
                <a:cs typeface="Trebuchet MS"/>
              </a:rPr>
              <a:t>and</a:t>
            </a:r>
            <a:r>
              <a:rPr dirty="0" sz="1350" spc="-10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dirty="0" sz="1350" spc="-20">
                <a:solidFill>
                  <a:srgbClr val="D9D0E6"/>
                </a:solidFill>
                <a:latin typeface="Trebuchet MS"/>
                <a:cs typeface="Trebuchet MS"/>
              </a:rPr>
              <a:t>growth.</a:t>
            </a:r>
            <a:endParaRPr sz="1350">
              <a:latin typeface="Trebuchet MS"/>
              <a:cs typeface="Trebuchet M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647825" y="4038600"/>
            <a:ext cx="3981450" cy="2952750"/>
          </a:xfrm>
          <a:custGeom>
            <a:avLst/>
            <a:gdLst/>
            <a:ahLst/>
            <a:cxnLst/>
            <a:rect l="l" t="t" r="r" b="b"/>
            <a:pathLst>
              <a:path w="3981450" h="2952750">
                <a:moveTo>
                  <a:pt x="3944273" y="2952750"/>
                </a:moveTo>
                <a:lnTo>
                  <a:pt x="37176" y="2952750"/>
                </a:lnTo>
                <a:lnTo>
                  <a:pt x="31708" y="2951664"/>
                </a:lnTo>
                <a:lnTo>
                  <a:pt x="1085" y="2921041"/>
                </a:lnTo>
                <a:lnTo>
                  <a:pt x="0" y="2915573"/>
                </a:lnTo>
                <a:lnTo>
                  <a:pt x="0" y="37176"/>
                </a:lnTo>
                <a:lnTo>
                  <a:pt x="21212" y="5438"/>
                </a:lnTo>
                <a:lnTo>
                  <a:pt x="37176" y="0"/>
                </a:lnTo>
                <a:lnTo>
                  <a:pt x="3944273" y="0"/>
                </a:lnTo>
                <a:lnTo>
                  <a:pt x="3976011" y="21212"/>
                </a:lnTo>
                <a:lnTo>
                  <a:pt x="3981450" y="37176"/>
                </a:lnTo>
                <a:lnTo>
                  <a:pt x="3981450" y="2915573"/>
                </a:lnTo>
                <a:lnTo>
                  <a:pt x="3960237" y="2947311"/>
                </a:lnTo>
                <a:lnTo>
                  <a:pt x="3949741" y="2951664"/>
                </a:lnTo>
                <a:close/>
              </a:path>
            </a:pathLst>
          </a:custGeom>
          <a:solidFill>
            <a:srgbClr val="312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1801812" y="4192587"/>
            <a:ext cx="3634104" cy="196024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650" spc="65" b="0">
                <a:solidFill>
                  <a:srgbClr val="FF726D"/>
                </a:solidFill>
                <a:latin typeface="Inconsolata"/>
                <a:cs typeface="Inconsolata"/>
              </a:rPr>
              <a:t>Economic</a:t>
            </a:r>
            <a:r>
              <a:rPr dirty="0" sz="1650" spc="125" b="0">
                <a:solidFill>
                  <a:srgbClr val="FF726D"/>
                </a:solidFill>
                <a:latin typeface="Inconsolata"/>
                <a:cs typeface="Inconsolata"/>
              </a:rPr>
              <a:t> </a:t>
            </a:r>
            <a:r>
              <a:rPr dirty="0" sz="1650" spc="60" b="0">
                <a:solidFill>
                  <a:srgbClr val="FF726D"/>
                </a:solidFill>
                <a:latin typeface="Inconsolata"/>
                <a:cs typeface="Inconsolata"/>
              </a:rPr>
              <a:t>Growth</a:t>
            </a:r>
            <a:endParaRPr sz="1650">
              <a:latin typeface="Inconsolata"/>
              <a:cs typeface="Inconsolata"/>
            </a:endParaRPr>
          </a:p>
          <a:p>
            <a:pPr marL="12700" marR="5080">
              <a:lnSpc>
                <a:spcPct val="149300"/>
              </a:lnSpc>
              <a:spcBef>
                <a:spcPts val="1120"/>
              </a:spcBef>
            </a:pPr>
            <a:r>
              <a:rPr dirty="0" sz="1350" spc="20">
                <a:solidFill>
                  <a:srgbClr val="D9D0E6"/>
                </a:solidFill>
                <a:latin typeface="Trebuchet MS"/>
                <a:cs typeface="Trebuchet MS"/>
              </a:rPr>
              <a:t>Countries </a:t>
            </a:r>
            <a:r>
              <a:rPr dirty="0" sz="1350" spc="15">
                <a:solidFill>
                  <a:srgbClr val="D9D0E6"/>
                </a:solidFill>
                <a:latin typeface="Trebuchet MS"/>
                <a:cs typeface="Trebuchet MS"/>
              </a:rPr>
              <a:t>that </a:t>
            </a:r>
            <a:r>
              <a:rPr dirty="0" sz="1350" spc="20">
                <a:solidFill>
                  <a:srgbClr val="D9D0E6"/>
                </a:solidFill>
                <a:latin typeface="Trebuchet MS"/>
                <a:cs typeface="Trebuchet MS"/>
              </a:rPr>
              <a:t>engage </a:t>
            </a:r>
            <a:r>
              <a:rPr dirty="0" sz="1350" spc="15">
                <a:solidFill>
                  <a:srgbClr val="D9D0E6"/>
                </a:solidFill>
                <a:latin typeface="Trebuchet MS"/>
                <a:cs typeface="Trebuchet MS"/>
              </a:rPr>
              <a:t>in </a:t>
            </a:r>
            <a:r>
              <a:rPr dirty="0" sz="1350">
                <a:solidFill>
                  <a:srgbClr val="D9D0E6"/>
                </a:solidFill>
                <a:latin typeface="Trebuchet MS"/>
                <a:cs typeface="Trebuchet MS"/>
              </a:rPr>
              <a:t>trade </a:t>
            </a:r>
            <a:r>
              <a:rPr dirty="0" sz="1350" spc="-15">
                <a:solidFill>
                  <a:srgbClr val="D9D0E6"/>
                </a:solidFill>
                <a:latin typeface="Trebuchet MS"/>
                <a:cs typeface="Trebuchet MS"/>
              </a:rPr>
              <a:t>are </a:t>
            </a:r>
            <a:r>
              <a:rPr dirty="0" sz="1350" spc="5">
                <a:solidFill>
                  <a:srgbClr val="D9D0E6"/>
                </a:solidFill>
                <a:latin typeface="Trebuchet MS"/>
                <a:cs typeface="Trebuchet MS"/>
              </a:rPr>
              <a:t>more</a:t>
            </a:r>
            <a:r>
              <a:rPr dirty="0" sz="1350" spc="-225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dirty="0" sz="1350" spc="-15">
                <a:solidFill>
                  <a:srgbClr val="D9D0E6"/>
                </a:solidFill>
                <a:latin typeface="Trebuchet MS"/>
                <a:cs typeface="Trebuchet MS"/>
              </a:rPr>
              <a:t>likely  </a:t>
            </a:r>
            <a:r>
              <a:rPr dirty="0" sz="1350" spc="25">
                <a:solidFill>
                  <a:srgbClr val="D9D0E6"/>
                </a:solidFill>
                <a:latin typeface="Trebuchet MS"/>
                <a:cs typeface="Trebuchet MS"/>
              </a:rPr>
              <a:t>to </a:t>
            </a:r>
            <a:r>
              <a:rPr dirty="0" sz="1350" spc="15">
                <a:solidFill>
                  <a:srgbClr val="D9D0E6"/>
                </a:solidFill>
                <a:latin typeface="Trebuchet MS"/>
                <a:cs typeface="Trebuchet MS"/>
              </a:rPr>
              <a:t>see </a:t>
            </a:r>
            <a:r>
              <a:rPr dirty="0" sz="1350" spc="10">
                <a:solidFill>
                  <a:srgbClr val="D9D0E6"/>
                </a:solidFill>
                <a:latin typeface="Trebuchet MS"/>
                <a:cs typeface="Trebuchet MS"/>
              </a:rPr>
              <a:t>rapid </a:t>
            </a:r>
            <a:r>
              <a:rPr dirty="0" sz="1350">
                <a:solidFill>
                  <a:srgbClr val="D9D0E6"/>
                </a:solidFill>
                <a:latin typeface="Trebuchet MS"/>
                <a:cs typeface="Trebuchet MS"/>
              </a:rPr>
              <a:t>growth </a:t>
            </a:r>
            <a:r>
              <a:rPr dirty="0" sz="1350" spc="55">
                <a:solidFill>
                  <a:srgbClr val="D9D0E6"/>
                </a:solidFill>
                <a:latin typeface="Trebuchet MS"/>
                <a:cs typeface="Trebuchet MS"/>
              </a:rPr>
              <a:t>and </a:t>
            </a:r>
            <a:r>
              <a:rPr dirty="0" sz="1350" spc="15">
                <a:solidFill>
                  <a:srgbClr val="D9D0E6"/>
                </a:solidFill>
                <a:latin typeface="Trebuchet MS"/>
                <a:cs typeface="Trebuchet MS"/>
              </a:rPr>
              <a:t>increased </a:t>
            </a:r>
            <a:r>
              <a:rPr dirty="0" sz="1350" spc="-5">
                <a:solidFill>
                  <a:srgbClr val="D9D0E6"/>
                </a:solidFill>
                <a:latin typeface="Trebuchet MS"/>
                <a:cs typeface="Trebuchet MS"/>
              </a:rPr>
              <a:t>prosperity.  </a:t>
            </a:r>
            <a:r>
              <a:rPr dirty="0" sz="1350" spc="5">
                <a:solidFill>
                  <a:srgbClr val="D9D0E6"/>
                </a:solidFill>
                <a:latin typeface="Trebuchet MS"/>
                <a:cs typeface="Trebuchet MS"/>
              </a:rPr>
              <a:t>Digital </a:t>
            </a:r>
            <a:r>
              <a:rPr dirty="0" sz="1350" spc="-35">
                <a:solidFill>
                  <a:srgbClr val="D9D0E6"/>
                </a:solidFill>
                <a:latin typeface="Trebuchet MS"/>
                <a:cs typeface="Trebuchet MS"/>
              </a:rPr>
              <a:t>Trade </a:t>
            </a:r>
            <a:r>
              <a:rPr dirty="0" sz="1350" spc="15">
                <a:solidFill>
                  <a:srgbClr val="D9D0E6"/>
                </a:solidFill>
                <a:latin typeface="Trebuchet MS"/>
                <a:cs typeface="Trebuchet MS"/>
              </a:rPr>
              <a:t>Organization </a:t>
            </a:r>
            <a:r>
              <a:rPr dirty="0" sz="1350" spc="-20">
                <a:solidFill>
                  <a:srgbClr val="D9D0E6"/>
                </a:solidFill>
                <a:latin typeface="Trebuchet MS"/>
                <a:cs typeface="Trebuchet MS"/>
              </a:rPr>
              <a:t>will </a:t>
            </a:r>
            <a:r>
              <a:rPr dirty="0" sz="1350" spc="25">
                <a:solidFill>
                  <a:srgbClr val="D9D0E6"/>
                </a:solidFill>
                <a:latin typeface="Trebuchet MS"/>
                <a:cs typeface="Trebuchet MS"/>
              </a:rPr>
              <a:t>promote  </a:t>
            </a:r>
            <a:r>
              <a:rPr dirty="0" sz="1350" spc="5">
                <a:solidFill>
                  <a:srgbClr val="D9D0E6"/>
                </a:solidFill>
                <a:latin typeface="Trebuchet MS"/>
                <a:cs typeface="Trebuchet MS"/>
              </a:rPr>
              <a:t>stability </a:t>
            </a:r>
            <a:r>
              <a:rPr dirty="0" sz="1350" spc="55">
                <a:solidFill>
                  <a:srgbClr val="D9D0E6"/>
                </a:solidFill>
                <a:latin typeface="Trebuchet MS"/>
                <a:cs typeface="Trebuchet MS"/>
              </a:rPr>
              <a:t>and </a:t>
            </a:r>
            <a:r>
              <a:rPr dirty="0" sz="1350">
                <a:solidFill>
                  <a:srgbClr val="D9D0E6"/>
                </a:solidFill>
                <a:latin typeface="Trebuchet MS"/>
                <a:cs typeface="Trebuchet MS"/>
              </a:rPr>
              <a:t>security </a:t>
            </a:r>
            <a:r>
              <a:rPr dirty="0" sz="1350" spc="10">
                <a:solidFill>
                  <a:srgbClr val="D9D0E6"/>
                </a:solidFill>
                <a:latin typeface="Trebuchet MS"/>
                <a:cs typeface="Trebuchet MS"/>
              </a:rPr>
              <a:t>away </a:t>
            </a:r>
            <a:r>
              <a:rPr dirty="0" sz="1350">
                <a:solidFill>
                  <a:srgbClr val="D9D0E6"/>
                </a:solidFill>
                <a:latin typeface="Trebuchet MS"/>
                <a:cs typeface="Trebuchet MS"/>
              </a:rPr>
              <a:t>from </a:t>
            </a:r>
            <a:r>
              <a:rPr dirty="0" sz="1350" spc="5">
                <a:solidFill>
                  <a:srgbClr val="D9D0E6"/>
                </a:solidFill>
                <a:latin typeface="Trebuchet MS"/>
                <a:cs typeface="Trebuchet MS"/>
              </a:rPr>
              <a:t>austerity </a:t>
            </a:r>
            <a:r>
              <a:rPr dirty="0" sz="1350" spc="15">
                <a:solidFill>
                  <a:srgbClr val="D9D0E6"/>
                </a:solidFill>
                <a:latin typeface="Trebuchet MS"/>
                <a:cs typeface="Trebuchet MS"/>
              </a:rPr>
              <a:t>in  </a:t>
            </a:r>
            <a:r>
              <a:rPr dirty="0" sz="1350" spc="20">
                <a:solidFill>
                  <a:srgbClr val="D9D0E6"/>
                </a:solidFill>
                <a:latin typeface="Trebuchet MS"/>
                <a:cs typeface="Trebuchet MS"/>
              </a:rPr>
              <a:t>the</a:t>
            </a:r>
            <a:r>
              <a:rPr dirty="0" sz="1350" spc="-25">
                <a:solidFill>
                  <a:srgbClr val="D9D0E6"/>
                </a:solidFill>
                <a:latin typeface="Trebuchet MS"/>
                <a:cs typeface="Trebuchet MS"/>
              </a:rPr>
              <a:t> market.</a:t>
            </a:r>
            <a:endParaRPr sz="1350">
              <a:latin typeface="Trebuchet MS"/>
              <a:cs typeface="Trebuchet M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800725" y="4038600"/>
            <a:ext cx="3990975" cy="2952750"/>
          </a:xfrm>
          <a:custGeom>
            <a:avLst/>
            <a:gdLst/>
            <a:ahLst/>
            <a:cxnLst/>
            <a:rect l="l" t="t" r="r" b="b"/>
            <a:pathLst>
              <a:path w="3990975" h="2952750">
                <a:moveTo>
                  <a:pt x="3953827" y="2952750"/>
                </a:moveTo>
                <a:lnTo>
                  <a:pt x="37176" y="2952750"/>
                </a:lnTo>
                <a:lnTo>
                  <a:pt x="31708" y="2951664"/>
                </a:lnTo>
                <a:lnTo>
                  <a:pt x="1085" y="2921041"/>
                </a:lnTo>
                <a:lnTo>
                  <a:pt x="0" y="2915573"/>
                </a:lnTo>
                <a:lnTo>
                  <a:pt x="0" y="37176"/>
                </a:lnTo>
                <a:lnTo>
                  <a:pt x="21212" y="5438"/>
                </a:lnTo>
                <a:lnTo>
                  <a:pt x="37176" y="0"/>
                </a:lnTo>
                <a:lnTo>
                  <a:pt x="3953827" y="0"/>
                </a:lnTo>
                <a:lnTo>
                  <a:pt x="3985545" y="21212"/>
                </a:lnTo>
                <a:lnTo>
                  <a:pt x="3990975" y="37176"/>
                </a:lnTo>
                <a:lnTo>
                  <a:pt x="3990975" y="2915573"/>
                </a:lnTo>
                <a:lnTo>
                  <a:pt x="3969734" y="2947311"/>
                </a:lnTo>
                <a:lnTo>
                  <a:pt x="3959256" y="2951664"/>
                </a:lnTo>
                <a:close/>
              </a:path>
            </a:pathLst>
          </a:custGeom>
          <a:solidFill>
            <a:srgbClr val="312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5959475" y="4192587"/>
            <a:ext cx="3662045" cy="257937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650" spc="60" b="0">
                <a:solidFill>
                  <a:srgbClr val="FF726D"/>
                </a:solidFill>
                <a:latin typeface="Inconsolata"/>
                <a:cs typeface="Inconsolata"/>
              </a:rPr>
              <a:t>Higher </a:t>
            </a:r>
            <a:r>
              <a:rPr dirty="0" sz="1650" spc="65" b="0">
                <a:solidFill>
                  <a:srgbClr val="FF726D"/>
                </a:solidFill>
                <a:latin typeface="Inconsolata"/>
                <a:cs typeface="Inconsolata"/>
              </a:rPr>
              <a:t>Standard </a:t>
            </a:r>
            <a:r>
              <a:rPr dirty="0" sz="1650" spc="45" b="0">
                <a:solidFill>
                  <a:srgbClr val="FF726D"/>
                </a:solidFill>
                <a:latin typeface="Inconsolata"/>
                <a:cs typeface="Inconsolata"/>
              </a:rPr>
              <a:t>of</a:t>
            </a:r>
            <a:r>
              <a:rPr dirty="0" sz="1650" spc="254" b="0">
                <a:solidFill>
                  <a:srgbClr val="FF726D"/>
                </a:solidFill>
                <a:latin typeface="Inconsolata"/>
                <a:cs typeface="Inconsolata"/>
              </a:rPr>
              <a:t> </a:t>
            </a:r>
            <a:r>
              <a:rPr dirty="0" sz="1650" spc="60" b="0">
                <a:solidFill>
                  <a:srgbClr val="FF726D"/>
                </a:solidFill>
                <a:latin typeface="Inconsolata"/>
                <a:cs typeface="Inconsolata"/>
              </a:rPr>
              <a:t>Living</a:t>
            </a:r>
            <a:endParaRPr sz="1650">
              <a:latin typeface="Inconsolata"/>
              <a:cs typeface="Inconsolata"/>
            </a:endParaRPr>
          </a:p>
          <a:p>
            <a:pPr marL="12700" marR="5080">
              <a:lnSpc>
                <a:spcPct val="149700"/>
              </a:lnSpc>
              <a:spcBef>
                <a:spcPts val="1115"/>
              </a:spcBef>
            </a:pPr>
            <a:r>
              <a:rPr dirty="0" sz="1350" spc="-35">
                <a:solidFill>
                  <a:srgbClr val="D9D0E6"/>
                </a:solidFill>
                <a:latin typeface="Trebuchet MS"/>
                <a:cs typeface="Trebuchet MS"/>
              </a:rPr>
              <a:t>Trade</a:t>
            </a:r>
            <a:r>
              <a:rPr dirty="0" sz="1350" spc="-25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dirty="0" sz="1350" spc="20">
                <a:solidFill>
                  <a:srgbClr val="D9D0E6"/>
                </a:solidFill>
                <a:latin typeface="Trebuchet MS"/>
                <a:cs typeface="Trebuchet MS"/>
              </a:rPr>
              <a:t>allows</a:t>
            </a:r>
            <a:r>
              <a:rPr dirty="0" sz="1350" spc="-65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dirty="0" sz="1350" spc="25">
                <a:solidFill>
                  <a:srgbClr val="D9D0E6"/>
                </a:solidFill>
                <a:latin typeface="Trebuchet MS"/>
                <a:cs typeface="Trebuchet MS"/>
              </a:rPr>
              <a:t>countries</a:t>
            </a:r>
            <a:r>
              <a:rPr dirty="0" sz="1350" spc="-65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dirty="0" sz="1350" spc="25">
                <a:solidFill>
                  <a:srgbClr val="D9D0E6"/>
                </a:solidFill>
                <a:latin typeface="Trebuchet MS"/>
                <a:cs typeface="Trebuchet MS"/>
              </a:rPr>
              <a:t>to</a:t>
            </a:r>
            <a:r>
              <a:rPr dirty="0" sz="1350" spc="-5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dirty="0" sz="1350" spc="30">
                <a:solidFill>
                  <a:srgbClr val="D9D0E6"/>
                </a:solidFill>
                <a:latin typeface="Trebuchet MS"/>
                <a:cs typeface="Trebuchet MS"/>
              </a:rPr>
              <a:t>access</a:t>
            </a:r>
            <a:r>
              <a:rPr dirty="0" sz="1350" spc="-65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dirty="0" sz="1350" spc="30">
                <a:solidFill>
                  <a:srgbClr val="D9D0E6"/>
                </a:solidFill>
                <a:latin typeface="Trebuchet MS"/>
                <a:cs typeface="Trebuchet MS"/>
              </a:rPr>
              <a:t>products</a:t>
            </a:r>
            <a:r>
              <a:rPr dirty="0" sz="1350" spc="-7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dirty="0" sz="1350" spc="55">
                <a:solidFill>
                  <a:srgbClr val="D9D0E6"/>
                </a:solidFill>
                <a:latin typeface="Trebuchet MS"/>
                <a:cs typeface="Trebuchet MS"/>
              </a:rPr>
              <a:t>and  </a:t>
            </a:r>
            <a:r>
              <a:rPr dirty="0" sz="1350" spc="15">
                <a:solidFill>
                  <a:srgbClr val="D9D0E6"/>
                </a:solidFill>
                <a:latin typeface="Trebuchet MS"/>
                <a:cs typeface="Trebuchet MS"/>
              </a:rPr>
              <a:t>services they </a:t>
            </a:r>
            <a:r>
              <a:rPr dirty="0" sz="1350" spc="10">
                <a:solidFill>
                  <a:srgbClr val="D9D0E6"/>
                </a:solidFill>
                <a:latin typeface="Trebuchet MS"/>
                <a:cs typeface="Trebuchet MS"/>
              </a:rPr>
              <a:t>may </a:t>
            </a:r>
            <a:r>
              <a:rPr dirty="0" sz="1350" spc="40">
                <a:solidFill>
                  <a:srgbClr val="D9D0E6"/>
                </a:solidFill>
                <a:latin typeface="Trebuchet MS"/>
                <a:cs typeface="Trebuchet MS"/>
              </a:rPr>
              <a:t>not </a:t>
            </a:r>
            <a:r>
              <a:rPr dirty="0" sz="1350" spc="30">
                <a:solidFill>
                  <a:srgbClr val="D9D0E6"/>
                </a:solidFill>
                <a:latin typeface="Trebuchet MS"/>
                <a:cs typeface="Trebuchet MS"/>
              </a:rPr>
              <a:t>be </a:t>
            </a:r>
            <a:r>
              <a:rPr dirty="0" sz="1350" spc="20">
                <a:solidFill>
                  <a:srgbClr val="D9D0E6"/>
                </a:solidFill>
                <a:latin typeface="Trebuchet MS"/>
                <a:cs typeface="Trebuchet MS"/>
              </a:rPr>
              <a:t>able </a:t>
            </a:r>
            <a:r>
              <a:rPr dirty="0" sz="1350" spc="25">
                <a:solidFill>
                  <a:srgbClr val="D9D0E6"/>
                </a:solidFill>
                <a:latin typeface="Trebuchet MS"/>
                <a:cs typeface="Trebuchet MS"/>
              </a:rPr>
              <a:t>to </a:t>
            </a:r>
            <a:r>
              <a:rPr dirty="0" sz="1350" spc="20">
                <a:solidFill>
                  <a:srgbClr val="D9D0E6"/>
                </a:solidFill>
                <a:latin typeface="Trebuchet MS"/>
                <a:cs typeface="Trebuchet MS"/>
              </a:rPr>
              <a:t>produce </a:t>
            </a:r>
            <a:r>
              <a:rPr dirty="0" sz="1350" spc="75">
                <a:solidFill>
                  <a:srgbClr val="D9D0E6"/>
                </a:solidFill>
                <a:latin typeface="Trebuchet MS"/>
                <a:cs typeface="Trebuchet MS"/>
              </a:rPr>
              <a:t>on  </a:t>
            </a:r>
            <a:r>
              <a:rPr dirty="0" sz="1350" spc="10">
                <a:solidFill>
                  <a:srgbClr val="D9D0E6"/>
                </a:solidFill>
                <a:latin typeface="Trebuchet MS"/>
                <a:cs typeface="Trebuchet MS"/>
              </a:rPr>
              <a:t>their </a:t>
            </a:r>
            <a:r>
              <a:rPr dirty="0" sz="1350" spc="-10">
                <a:solidFill>
                  <a:srgbClr val="D9D0E6"/>
                </a:solidFill>
                <a:latin typeface="Trebuchet MS"/>
                <a:cs typeface="Trebuchet MS"/>
              </a:rPr>
              <a:t>own, </a:t>
            </a:r>
            <a:r>
              <a:rPr dirty="0" sz="1350" spc="15">
                <a:solidFill>
                  <a:srgbClr val="D9D0E6"/>
                </a:solidFill>
                <a:latin typeface="Trebuchet MS"/>
                <a:cs typeface="Trebuchet MS"/>
              </a:rPr>
              <a:t>increasing </a:t>
            </a:r>
            <a:r>
              <a:rPr dirty="0" sz="1350" spc="10">
                <a:solidFill>
                  <a:srgbClr val="D9D0E6"/>
                </a:solidFill>
                <a:latin typeface="Trebuchet MS"/>
                <a:cs typeface="Trebuchet MS"/>
              </a:rPr>
              <a:t>their </a:t>
            </a:r>
            <a:r>
              <a:rPr dirty="0" sz="1350" spc="30">
                <a:solidFill>
                  <a:srgbClr val="D9D0E6"/>
                </a:solidFill>
                <a:latin typeface="Trebuchet MS"/>
                <a:cs typeface="Trebuchet MS"/>
              </a:rPr>
              <a:t>standard </a:t>
            </a:r>
            <a:r>
              <a:rPr dirty="0" sz="1350" spc="25">
                <a:solidFill>
                  <a:srgbClr val="D9D0E6"/>
                </a:solidFill>
                <a:latin typeface="Trebuchet MS"/>
                <a:cs typeface="Trebuchet MS"/>
              </a:rPr>
              <a:t>of </a:t>
            </a:r>
            <a:r>
              <a:rPr dirty="0" sz="1350" spc="-20">
                <a:solidFill>
                  <a:srgbClr val="D9D0E6"/>
                </a:solidFill>
                <a:latin typeface="Trebuchet MS"/>
                <a:cs typeface="Trebuchet MS"/>
              </a:rPr>
              <a:t>living.  </a:t>
            </a:r>
            <a:r>
              <a:rPr dirty="0" sz="1350" spc="-10">
                <a:solidFill>
                  <a:srgbClr val="D9D0E6"/>
                </a:solidFill>
                <a:latin typeface="Trebuchet MS"/>
                <a:cs typeface="Trebuchet MS"/>
              </a:rPr>
              <a:t>The </a:t>
            </a:r>
            <a:r>
              <a:rPr dirty="0" sz="1350" spc="5">
                <a:solidFill>
                  <a:srgbClr val="D9D0E6"/>
                </a:solidFill>
                <a:latin typeface="Trebuchet MS"/>
                <a:cs typeface="Trebuchet MS"/>
              </a:rPr>
              <a:t>Digital </a:t>
            </a:r>
            <a:r>
              <a:rPr dirty="0" sz="1350" spc="-35">
                <a:solidFill>
                  <a:srgbClr val="D9D0E6"/>
                </a:solidFill>
                <a:latin typeface="Trebuchet MS"/>
                <a:cs typeface="Trebuchet MS"/>
              </a:rPr>
              <a:t>Trade </a:t>
            </a:r>
            <a:r>
              <a:rPr dirty="0" sz="1350" spc="15">
                <a:solidFill>
                  <a:srgbClr val="D9D0E6"/>
                </a:solidFill>
                <a:latin typeface="Trebuchet MS"/>
                <a:cs typeface="Trebuchet MS"/>
              </a:rPr>
              <a:t>Organization </a:t>
            </a:r>
            <a:r>
              <a:rPr dirty="0" sz="1350" spc="30">
                <a:solidFill>
                  <a:srgbClr val="D9D0E6"/>
                </a:solidFill>
                <a:latin typeface="Trebuchet MS"/>
                <a:cs typeface="Trebuchet MS"/>
              </a:rPr>
              <a:t>keeps </a:t>
            </a:r>
            <a:r>
              <a:rPr dirty="0" sz="1350" spc="35">
                <a:solidFill>
                  <a:srgbClr val="D9D0E6"/>
                </a:solidFill>
                <a:latin typeface="Trebuchet MS"/>
                <a:cs typeface="Trebuchet MS"/>
              </a:rPr>
              <a:t>this </a:t>
            </a:r>
            <a:r>
              <a:rPr dirty="0" sz="1350" spc="15">
                <a:solidFill>
                  <a:srgbClr val="D9D0E6"/>
                </a:solidFill>
                <a:latin typeface="Trebuchet MS"/>
                <a:cs typeface="Trebuchet MS"/>
              </a:rPr>
              <a:t>in  </a:t>
            </a:r>
            <a:r>
              <a:rPr dirty="0" sz="1350" spc="30">
                <a:solidFill>
                  <a:srgbClr val="D9D0E6"/>
                </a:solidFill>
                <a:latin typeface="Trebuchet MS"/>
                <a:cs typeface="Trebuchet MS"/>
              </a:rPr>
              <a:t>mind </a:t>
            </a:r>
            <a:r>
              <a:rPr dirty="0" sz="1350" spc="25">
                <a:solidFill>
                  <a:srgbClr val="D9D0E6"/>
                </a:solidFill>
                <a:latin typeface="Trebuchet MS"/>
                <a:cs typeface="Trebuchet MS"/>
              </a:rPr>
              <a:t>to </a:t>
            </a:r>
            <a:r>
              <a:rPr dirty="0" sz="1350" spc="-10">
                <a:solidFill>
                  <a:srgbClr val="D9D0E6"/>
                </a:solidFill>
                <a:latin typeface="Trebuchet MS"/>
                <a:cs typeface="Trebuchet MS"/>
              </a:rPr>
              <a:t>grow </a:t>
            </a:r>
            <a:r>
              <a:rPr dirty="0" sz="1350" spc="20">
                <a:solidFill>
                  <a:srgbClr val="D9D0E6"/>
                </a:solidFill>
                <a:latin typeface="Trebuchet MS"/>
                <a:cs typeface="Trebuchet MS"/>
              </a:rPr>
              <a:t>the </a:t>
            </a:r>
            <a:r>
              <a:rPr dirty="0" sz="1350" spc="5">
                <a:solidFill>
                  <a:srgbClr val="D9D0E6"/>
                </a:solidFill>
                <a:latin typeface="Trebuchet MS"/>
                <a:cs typeface="Trebuchet MS"/>
              </a:rPr>
              <a:t>frameworks </a:t>
            </a:r>
            <a:r>
              <a:rPr dirty="0" sz="1350" spc="25">
                <a:solidFill>
                  <a:srgbClr val="D9D0E6"/>
                </a:solidFill>
                <a:latin typeface="Trebuchet MS"/>
                <a:cs typeface="Trebuchet MS"/>
              </a:rPr>
              <a:t>of </a:t>
            </a:r>
            <a:r>
              <a:rPr dirty="0" sz="1350" spc="15">
                <a:solidFill>
                  <a:srgbClr val="D9D0E6"/>
                </a:solidFill>
                <a:latin typeface="Trebuchet MS"/>
                <a:cs typeface="Trebuchet MS"/>
              </a:rPr>
              <a:t>markets </a:t>
            </a:r>
            <a:r>
              <a:rPr dirty="0" sz="1350" spc="30">
                <a:solidFill>
                  <a:srgbClr val="D9D0E6"/>
                </a:solidFill>
                <a:latin typeface="Trebuchet MS"/>
                <a:cs typeface="Trebuchet MS"/>
              </a:rPr>
              <a:t>by  </a:t>
            </a:r>
            <a:r>
              <a:rPr dirty="0" sz="1350" spc="25">
                <a:solidFill>
                  <a:srgbClr val="D9D0E6"/>
                </a:solidFill>
                <a:latin typeface="Trebuchet MS"/>
                <a:cs typeface="Trebuchet MS"/>
              </a:rPr>
              <a:t>producing </a:t>
            </a:r>
            <a:r>
              <a:rPr dirty="0" sz="1350" spc="15">
                <a:solidFill>
                  <a:srgbClr val="D9D0E6"/>
                </a:solidFill>
                <a:latin typeface="Trebuchet MS"/>
                <a:cs typeface="Trebuchet MS"/>
              </a:rPr>
              <a:t>new </a:t>
            </a:r>
            <a:r>
              <a:rPr dirty="0" sz="1350" spc="65">
                <a:solidFill>
                  <a:srgbClr val="D9D0E6"/>
                </a:solidFill>
                <a:latin typeface="Trebuchet MS"/>
                <a:cs typeface="Trebuchet MS"/>
              </a:rPr>
              <a:t>ones </a:t>
            </a:r>
            <a:r>
              <a:rPr dirty="0" sz="1350" spc="75">
                <a:solidFill>
                  <a:srgbClr val="D9D0E6"/>
                </a:solidFill>
                <a:latin typeface="Trebuchet MS"/>
                <a:cs typeface="Trebuchet MS"/>
              </a:rPr>
              <a:t>on </a:t>
            </a:r>
            <a:r>
              <a:rPr dirty="0" sz="1350" spc="20">
                <a:solidFill>
                  <a:srgbClr val="D9D0E6"/>
                </a:solidFill>
                <a:latin typeface="Trebuchet MS"/>
                <a:cs typeface="Trebuchet MS"/>
              </a:rPr>
              <a:t>the </a:t>
            </a:r>
            <a:r>
              <a:rPr dirty="0" sz="1350" spc="25">
                <a:solidFill>
                  <a:srgbClr val="D9D0E6"/>
                </a:solidFill>
                <a:latin typeface="Trebuchet MS"/>
                <a:cs typeface="Trebuchet MS"/>
              </a:rPr>
              <a:t>blockchain </a:t>
            </a:r>
            <a:r>
              <a:rPr dirty="0" sz="1350" spc="10">
                <a:solidFill>
                  <a:srgbClr val="D9D0E6"/>
                </a:solidFill>
                <a:latin typeface="Trebuchet MS"/>
                <a:cs typeface="Trebuchet MS"/>
              </a:rPr>
              <a:t>for  </a:t>
            </a:r>
            <a:r>
              <a:rPr dirty="0" sz="1350" spc="55">
                <a:solidFill>
                  <a:srgbClr val="D9D0E6"/>
                </a:solidFill>
                <a:latin typeface="Trebuchet MS"/>
                <a:cs typeface="Trebuchet MS"/>
              </a:rPr>
              <a:t>open </a:t>
            </a:r>
            <a:r>
              <a:rPr dirty="0" sz="1350" spc="-5">
                <a:solidFill>
                  <a:srgbClr val="D9D0E6"/>
                </a:solidFill>
                <a:latin typeface="Trebuchet MS"/>
                <a:cs typeface="Trebuchet MS"/>
              </a:rPr>
              <a:t>market</a:t>
            </a:r>
            <a:r>
              <a:rPr dirty="0" sz="1350" spc="-55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dirty="0" sz="1350" spc="5">
                <a:solidFill>
                  <a:srgbClr val="D9D0E6"/>
                </a:solidFill>
                <a:latin typeface="Trebuchet MS"/>
                <a:cs typeface="Trebuchet MS"/>
              </a:rPr>
              <a:t>investments.</a:t>
            </a:r>
            <a:endParaRPr sz="1350">
              <a:latin typeface="Trebuchet MS"/>
              <a:cs typeface="Trebuchet M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9548494" y="6921500"/>
            <a:ext cx="1754504" cy="4191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1430000" cy="8277225"/>
          </a:xfrm>
          <a:custGeom>
            <a:avLst/>
            <a:gdLst/>
            <a:ahLst/>
            <a:cxnLst/>
            <a:rect l="l" t="t" r="r" b="b"/>
            <a:pathLst>
              <a:path w="11430000" h="8277225">
                <a:moveTo>
                  <a:pt x="0" y="0"/>
                </a:moveTo>
                <a:lnTo>
                  <a:pt x="11430000" y="0"/>
                </a:lnTo>
                <a:lnTo>
                  <a:pt x="11430000" y="8277209"/>
                </a:lnTo>
                <a:lnTo>
                  <a:pt x="0" y="8277209"/>
                </a:lnTo>
                <a:lnTo>
                  <a:pt x="0" y="0"/>
                </a:lnTo>
                <a:close/>
              </a:path>
            </a:pathLst>
          </a:custGeom>
          <a:solidFill>
            <a:srgbClr val="24163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416175" y="454025"/>
            <a:ext cx="6593205" cy="539750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pc="40"/>
              <a:t>Challenges Facing Global</a:t>
            </a:r>
            <a:r>
              <a:rPr dirty="0" spc="135"/>
              <a:t> </a:t>
            </a:r>
            <a:r>
              <a:rPr dirty="0" spc="40"/>
              <a:t>Trade</a:t>
            </a:r>
          </a:p>
        </p:txBody>
      </p:sp>
      <p:sp>
        <p:nvSpPr>
          <p:cNvPr id="4" name="object 4"/>
          <p:cNvSpPr/>
          <p:nvPr/>
        </p:nvSpPr>
        <p:spPr>
          <a:xfrm>
            <a:off x="1828800" y="1285875"/>
            <a:ext cx="2228849" cy="222883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787525" y="3668712"/>
            <a:ext cx="2304415" cy="28257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650" spc="65" b="0">
                <a:solidFill>
                  <a:srgbClr val="FF726D"/>
                </a:solidFill>
                <a:latin typeface="Inconsolata"/>
                <a:cs typeface="Inconsolata"/>
              </a:rPr>
              <a:t>Political</a:t>
            </a:r>
            <a:r>
              <a:rPr dirty="0" sz="1650" spc="90" b="0">
                <a:solidFill>
                  <a:srgbClr val="FF726D"/>
                </a:solidFill>
                <a:latin typeface="Inconsolata"/>
                <a:cs typeface="Inconsolata"/>
              </a:rPr>
              <a:t> </a:t>
            </a:r>
            <a:r>
              <a:rPr dirty="0" sz="1650" spc="65" b="0">
                <a:solidFill>
                  <a:srgbClr val="FF726D"/>
                </a:solidFill>
                <a:latin typeface="Inconsolata"/>
                <a:cs typeface="Inconsolata"/>
              </a:rPr>
              <a:t>Volatility</a:t>
            </a:r>
            <a:endParaRPr sz="1650">
              <a:latin typeface="Inconsolata"/>
              <a:cs typeface="Inconsolat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630362" y="4050665"/>
            <a:ext cx="2581275" cy="2501900"/>
          </a:xfrm>
          <a:prstGeom prst="rect">
            <a:avLst/>
          </a:prstGeom>
        </p:spPr>
        <p:txBody>
          <a:bodyPr wrap="square" lIns="0" tIns="17780" rIns="0" bIns="0" rtlCol="0" vert="horz">
            <a:spAutoFit/>
          </a:bodyPr>
          <a:lstStyle/>
          <a:p>
            <a:pPr algn="ctr" marL="12700" marR="5080" indent="-4445">
              <a:lnSpc>
                <a:spcPct val="150100"/>
              </a:lnSpc>
              <a:spcBef>
                <a:spcPts val="140"/>
              </a:spcBef>
            </a:pPr>
            <a:r>
              <a:rPr dirty="0" sz="1350" spc="-5">
                <a:solidFill>
                  <a:srgbClr val="D9D0E6"/>
                </a:solidFill>
                <a:latin typeface="Trebuchet MS"/>
                <a:cs typeface="Trebuchet MS"/>
              </a:rPr>
              <a:t>Political </a:t>
            </a:r>
            <a:r>
              <a:rPr dirty="0" sz="1350" spc="40">
                <a:solidFill>
                  <a:srgbClr val="D9D0E6"/>
                </a:solidFill>
                <a:latin typeface="Trebuchet MS"/>
                <a:cs typeface="Trebuchet MS"/>
              </a:rPr>
              <a:t>endorsements </a:t>
            </a:r>
            <a:r>
              <a:rPr dirty="0" sz="1350" spc="30">
                <a:solidFill>
                  <a:srgbClr val="D9D0E6"/>
                </a:solidFill>
                <a:latin typeface="Trebuchet MS"/>
                <a:cs typeface="Trebuchet MS"/>
              </a:rPr>
              <a:t>can be  </a:t>
            </a:r>
            <a:r>
              <a:rPr dirty="0" sz="1350" spc="15">
                <a:solidFill>
                  <a:srgbClr val="D9D0E6"/>
                </a:solidFill>
                <a:latin typeface="Trebuchet MS"/>
                <a:cs typeface="Trebuchet MS"/>
              </a:rPr>
              <a:t>unpredictable </a:t>
            </a:r>
            <a:r>
              <a:rPr dirty="0" sz="1350" spc="55">
                <a:solidFill>
                  <a:srgbClr val="D9D0E6"/>
                </a:solidFill>
                <a:latin typeface="Trebuchet MS"/>
                <a:cs typeface="Trebuchet MS"/>
              </a:rPr>
              <a:t>and </a:t>
            </a:r>
            <a:r>
              <a:rPr dirty="0" sz="1350" spc="30">
                <a:solidFill>
                  <a:srgbClr val="D9D0E6"/>
                </a:solidFill>
                <a:latin typeface="Trebuchet MS"/>
                <a:cs typeface="Trebuchet MS"/>
              </a:rPr>
              <a:t>can  </a:t>
            </a:r>
            <a:r>
              <a:rPr dirty="0" sz="1350" spc="5">
                <a:solidFill>
                  <a:srgbClr val="D9D0E6"/>
                </a:solidFill>
                <a:latin typeface="Trebuchet MS"/>
                <a:cs typeface="Trebuchet MS"/>
              </a:rPr>
              <a:t>significantly </a:t>
            </a:r>
            <a:r>
              <a:rPr dirty="0" sz="1350" spc="-20">
                <a:solidFill>
                  <a:srgbClr val="D9D0E6"/>
                </a:solidFill>
                <a:latin typeface="Trebuchet MS"/>
                <a:cs typeface="Trebuchet MS"/>
              </a:rPr>
              <a:t>affect </a:t>
            </a:r>
            <a:r>
              <a:rPr dirty="0" sz="1350" spc="25">
                <a:solidFill>
                  <a:srgbClr val="D9D0E6"/>
                </a:solidFill>
                <a:latin typeface="Trebuchet MS"/>
                <a:cs typeface="Trebuchet MS"/>
              </a:rPr>
              <a:t>international  </a:t>
            </a:r>
            <a:r>
              <a:rPr dirty="0" sz="1350" spc="-25">
                <a:solidFill>
                  <a:srgbClr val="D9D0E6"/>
                </a:solidFill>
                <a:latin typeface="Trebuchet MS"/>
                <a:cs typeface="Trebuchet MS"/>
              </a:rPr>
              <a:t>trade. </a:t>
            </a:r>
            <a:r>
              <a:rPr dirty="0" sz="1350" spc="-10">
                <a:solidFill>
                  <a:srgbClr val="D9D0E6"/>
                </a:solidFill>
                <a:latin typeface="Trebuchet MS"/>
                <a:cs typeface="Trebuchet MS"/>
              </a:rPr>
              <a:t>The </a:t>
            </a:r>
            <a:r>
              <a:rPr dirty="0" sz="1350" spc="5">
                <a:solidFill>
                  <a:srgbClr val="D9D0E6"/>
                </a:solidFill>
                <a:latin typeface="Trebuchet MS"/>
                <a:cs typeface="Trebuchet MS"/>
              </a:rPr>
              <a:t>Digital </a:t>
            </a:r>
            <a:r>
              <a:rPr dirty="0" sz="1350" spc="-35">
                <a:solidFill>
                  <a:srgbClr val="D9D0E6"/>
                </a:solidFill>
                <a:latin typeface="Trebuchet MS"/>
                <a:cs typeface="Trebuchet MS"/>
              </a:rPr>
              <a:t>Trade  </a:t>
            </a:r>
            <a:r>
              <a:rPr dirty="0" sz="1350" spc="15">
                <a:solidFill>
                  <a:srgbClr val="D9D0E6"/>
                </a:solidFill>
                <a:latin typeface="Trebuchet MS"/>
                <a:cs typeface="Trebuchet MS"/>
              </a:rPr>
              <a:t>Organization </a:t>
            </a:r>
            <a:r>
              <a:rPr dirty="0" sz="1350" spc="25">
                <a:solidFill>
                  <a:srgbClr val="D9D0E6"/>
                </a:solidFill>
                <a:latin typeface="Trebuchet MS"/>
                <a:cs typeface="Trebuchet MS"/>
              </a:rPr>
              <a:t>seeks </a:t>
            </a:r>
            <a:r>
              <a:rPr dirty="0" sz="1350" spc="15">
                <a:solidFill>
                  <a:srgbClr val="D9D0E6"/>
                </a:solidFill>
                <a:latin typeface="Trebuchet MS"/>
                <a:cs typeface="Trebuchet MS"/>
              </a:rPr>
              <a:t>stewardship  </a:t>
            </a:r>
            <a:r>
              <a:rPr dirty="0" sz="1350" spc="25">
                <a:solidFill>
                  <a:srgbClr val="D9D0E6"/>
                </a:solidFill>
                <a:latin typeface="Trebuchet MS"/>
                <a:cs typeface="Trebuchet MS"/>
              </a:rPr>
              <a:t>to </a:t>
            </a:r>
            <a:r>
              <a:rPr dirty="0" sz="1350" spc="20">
                <a:solidFill>
                  <a:srgbClr val="D9D0E6"/>
                </a:solidFill>
                <a:latin typeface="Trebuchet MS"/>
                <a:cs typeface="Trebuchet MS"/>
              </a:rPr>
              <a:t>enrichment </a:t>
            </a:r>
            <a:r>
              <a:rPr dirty="0" sz="1350">
                <a:solidFill>
                  <a:srgbClr val="D9D0E6"/>
                </a:solidFill>
                <a:latin typeface="Trebuchet MS"/>
                <a:cs typeface="Trebuchet MS"/>
              </a:rPr>
              <a:t>from </a:t>
            </a:r>
            <a:r>
              <a:rPr dirty="0" sz="1350" spc="30">
                <a:solidFill>
                  <a:srgbClr val="D9D0E6"/>
                </a:solidFill>
                <a:latin typeface="Trebuchet MS"/>
                <a:cs typeface="Trebuchet MS"/>
              </a:rPr>
              <a:t>our </a:t>
            </a:r>
            <a:r>
              <a:rPr dirty="0" sz="1350" spc="40">
                <a:solidFill>
                  <a:srgbClr val="D9D0E6"/>
                </a:solidFill>
                <a:latin typeface="Trebuchet MS"/>
                <a:cs typeface="Trebuchet MS"/>
              </a:rPr>
              <a:t>own  standing </a:t>
            </a:r>
            <a:r>
              <a:rPr dirty="0" sz="1350" spc="25">
                <a:solidFill>
                  <a:srgbClr val="D9D0E6"/>
                </a:solidFill>
                <a:latin typeface="Trebuchet MS"/>
                <a:cs typeface="Trebuchet MS"/>
              </a:rPr>
              <a:t>to </a:t>
            </a:r>
            <a:r>
              <a:rPr dirty="0" sz="1350" spc="30">
                <a:solidFill>
                  <a:srgbClr val="D9D0E6"/>
                </a:solidFill>
                <a:latin typeface="Trebuchet MS"/>
                <a:cs typeface="Trebuchet MS"/>
              </a:rPr>
              <a:t>be amongst </a:t>
            </a:r>
            <a:r>
              <a:rPr dirty="0" sz="1350" spc="55">
                <a:solidFill>
                  <a:srgbClr val="D9D0E6"/>
                </a:solidFill>
                <a:latin typeface="Trebuchet MS"/>
                <a:cs typeface="Trebuchet MS"/>
              </a:rPr>
              <a:t>and</a:t>
            </a:r>
            <a:r>
              <a:rPr dirty="0" sz="1350" spc="-26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dirty="0" sz="1350" spc="10">
                <a:solidFill>
                  <a:srgbClr val="D9D0E6"/>
                </a:solidFill>
                <a:latin typeface="Trebuchet MS"/>
                <a:cs typeface="Trebuchet MS"/>
              </a:rPr>
              <a:t>for  </a:t>
            </a:r>
            <a:r>
              <a:rPr dirty="0" sz="1350" spc="20">
                <a:solidFill>
                  <a:srgbClr val="D9D0E6"/>
                </a:solidFill>
                <a:latin typeface="Trebuchet MS"/>
                <a:cs typeface="Trebuchet MS"/>
              </a:rPr>
              <a:t>the </a:t>
            </a:r>
            <a:r>
              <a:rPr dirty="0" sz="1350" spc="40">
                <a:solidFill>
                  <a:srgbClr val="D9D0E6"/>
                </a:solidFill>
                <a:latin typeface="Trebuchet MS"/>
                <a:cs typeface="Trebuchet MS"/>
              </a:rPr>
              <a:t>standing </a:t>
            </a:r>
            <a:r>
              <a:rPr dirty="0" sz="1350" spc="25">
                <a:solidFill>
                  <a:srgbClr val="D9D0E6"/>
                </a:solidFill>
                <a:latin typeface="Trebuchet MS"/>
                <a:cs typeface="Trebuchet MS"/>
              </a:rPr>
              <a:t>of</a:t>
            </a:r>
            <a:r>
              <a:rPr dirty="0" sz="1350" spc="-195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dirty="0" sz="1350" spc="5">
                <a:solidFill>
                  <a:srgbClr val="D9D0E6"/>
                </a:solidFill>
                <a:latin typeface="Trebuchet MS"/>
                <a:cs typeface="Trebuchet MS"/>
              </a:rPr>
              <a:t>others.</a:t>
            </a:r>
            <a:endParaRPr sz="1350">
              <a:latin typeface="Trebuchet MS"/>
              <a:cs typeface="Trebuchet M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600559" y="1285875"/>
            <a:ext cx="2228849" cy="22288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4845050" y="3649662"/>
            <a:ext cx="1618615" cy="57785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298450" marR="5080" indent="-285750">
              <a:lnSpc>
                <a:spcPct val="109800"/>
              </a:lnSpc>
              <a:spcBef>
                <a:spcPts val="90"/>
              </a:spcBef>
            </a:pPr>
            <a:r>
              <a:rPr dirty="0" sz="1650" spc="70" b="0">
                <a:solidFill>
                  <a:srgbClr val="FF726D"/>
                </a:solidFill>
                <a:latin typeface="Inconsolata"/>
                <a:cs typeface="Inconsolata"/>
              </a:rPr>
              <a:t>Infrastructur</a:t>
            </a:r>
            <a:r>
              <a:rPr dirty="0" sz="1650" spc="15" b="0">
                <a:solidFill>
                  <a:srgbClr val="FF726D"/>
                </a:solidFill>
                <a:latin typeface="Inconsolata"/>
                <a:cs typeface="Inconsolata"/>
              </a:rPr>
              <a:t>e  </a:t>
            </a:r>
            <a:r>
              <a:rPr dirty="0" sz="1650" spc="65" b="0">
                <a:solidFill>
                  <a:srgbClr val="FF726D"/>
                </a:solidFill>
                <a:latin typeface="Inconsolata"/>
                <a:cs typeface="Inconsolata"/>
              </a:rPr>
              <a:t>Challenges</a:t>
            </a:r>
            <a:endParaRPr sz="1650">
              <a:latin typeface="Inconsolata"/>
              <a:cs typeface="Inconsolat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411662" y="4345940"/>
            <a:ext cx="2554605" cy="310197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algn="ctr" marL="12700" marR="5080">
              <a:lnSpc>
                <a:spcPct val="149700"/>
              </a:lnSpc>
              <a:spcBef>
                <a:spcPts val="75"/>
              </a:spcBef>
            </a:pPr>
            <a:r>
              <a:rPr dirty="0" sz="1350" spc="-20">
                <a:solidFill>
                  <a:srgbClr val="D9D0E6"/>
                </a:solidFill>
                <a:latin typeface="Trebuchet MS"/>
                <a:cs typeface="Trebuchet MS"/>
              </a:rPr>
              <a:t>Ports, </a:t>
            </a:r>
            <a:r>
              <a:rPr dirty="0" sz="1350">
                <a:solidFill>
                  <a:srgbClr val="D9D0E6"/>
                </a:solidFill>
                <a:latin typeface="Trebuchet MS"/>
                <a:cs typeface="Trebuchet MS"/>
              </a:rPr>
              <a:t>roads, </a:t>
            </a:r>
            <a:r>
              <a:rPr dirty="0" sz="1350" spc="55">
                <a:solidFill>
                  <a:srgbClr val="D9D0E6"/>
                </a:solidFill>
                <a:latin typeface="Trebuchet MS"/>
                <a:cs typeface="Trebuchet MS"/>
              </a:rPr>
              <a:t>and</a:t>
            </a:r>
            <a:r>
              <a:rPr dirty="0" sz="1350" spc="-145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dirty="0" sz="1350" spc="25">
                <a:solidFill>
                  <a:srgbClr val="D9D0E6"/>
                </a:solidFill>
                <a:latin typeface="Trebuchet MS"/>
                <a:cs typeface="Trebuchet MS"/>
              </a:rPr>
              <a:t>transportation  networks </a:t>
            </a:r>
            <a:r>
              <a:rPr dirty="0" sz="1350" spc="35">
                <a:solidFill>
                  <a:srgbClr val="D9D0E6"/>
                </a:solidFill>
                <a:latin typeface="Trebuchet MS"/>
                <a:cs typeface="Trebuchet MS"/>
              </a:rPr>
              <a:t>need </a:t>
            </a:r>
            <a:r>
              <a:rPr dirty="0" sz="1350" spc="25">
                <a:solidFill>
                  <a:srgbClr val="D9D0E6"/>
                </a:solidFill>
                <a:latin typeface="Trebuchet MS"/>
                <a:cs typeface="Trebuchet MS"/>
              </a:rPr>
              <a:t>to </a:t>
            </a:r>
            <a:r>
              <a:rPr dirty="0" sz="1350" spc="10">
                <a:solidFill>
                  <a:srgbClr val="D9D0E6"/>
                </a:solidFill>
                <a:latin typeface="Trebuchet MS"/>
                <a:cs typeface="Trebuchet MS"/>
              </a:rPr>
              <a:t>keep </a:t>
            </a:r>
            <a:r>
              <a:rPr dirty="0" sz="1350" spc="25">
                <a:solidFill>
                  <a:srgbClr val="D9D0E6"/>
                </a:solidFill>
                <a:latin typeface="Trebuchet MS"/>
                <a:cs typeface="Trebuchet MS"/>
              </a:rPr>
              <a:t>up </a:t>
            </a:r>
            <a:r>
              <a:rPr dirty="0" sz="1350" spc="-5">
                <a:solidFill>
                  <a:srgbClr val="D9D0E6"/>
                </a:solidFill>
                <a:latin typeface="Trebuchet MS"/>
                <a:cs typeface="Trebuchet MS"/>
              </a:rPr>
              <a:t>with  </a:t>
            </a:r>
            <a:r>
              <a:rPr dirty="0" sz="1350" spc="40">
                <a:solidFill>
                  <a:srgbClr val="D9D0E6"/>
                </a:solidFill>
                <a:latin typeface="Trebuchet MS"/>
                <a:cs typeface="Trebuchet MS"/>
              </a:rPr>
              <a:t>demand </a:t>
            </a:r>
            <a:r>
              <a:rPr dirty="0" sz="1350" spc="55">
                <a:solidFill>
                  <a:srgbClr val="D9D0E6"/>
                </a:solidFill>
                <a:latin typeface="Trebuchet MS"/>
                <a:cs typeface="Trebuchet MS"/>
              </a:rPr>
              <a:t>and </a:t>
            </a:r>
            <a:r>
              <a:rPr dirty="0" sz="1350" spc="20">
                <a:solidFill>
                  <a:srgbClr val="D9D0E6"/>
                </a:solidFill>
                <a:latin typeface="Trebuchet MS"/>
                <a:cs typeface="Trebuchet MS"/>
              </a:rPr>
              <a:t>the </a:t>
            </a:r>
            <a:r>
              <a:rPr dirty="0" sz="1350" spc="15">
                <a:solidFill>
                  <a:srgbClr val="D9D0E6"/>
                </a:solidFill>
                <a:latin typeface="Trebuchet MS"/>
                <a:cs typeface="Trebuchet MS"/>
              </a:rPr>
              <a:t>increasing</a:t>
            </a:r>
            <a:r>
              <a:rPr dirty="0" sz="1350" spc="-235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dirty="0" sz="1350" spc="-5">
                <a:solidFill>
                  <a:srgbClr val="D9D0E6"/>
                </a:solidFill>
                <a:latin typeface="Trebuchet MS"/>
                <a:cs typeface="Trebuchet MS"/>
              </a:rPr>
              <a:t>size  </a:t>
            </a:r>
            <a:r>
              <a:rPr dirty="0" sz="1350" spc="25">
                <a:solidFill>
                  <a:srgbClr val="D9D0E6"/>
                </a:solidFill>
                <a:latin typeface="Trebuchet MS"/>
                <a:cs typeface="Trebuchet MS"/>
              </a:rPr>
              <a:t>of </a:t>
            </a:r>
            <a:r>
              <a:rPr dirty="0" sz="1350" spc="15">
                <a:solidFill>
                  <a:srgbClr val="D9D0E6"/>
                </a:solidFill>
                <a:latin typeface="Trebuchet MS"/>
                <a:cs typeface="Trebuchet MS"/>
              </a:rPr>
              <a:t>cargo </a:t>
            </a:r>
            <a:r>
              <a:rPr dirty="0" sz="1350" spc="-5">
                <a:solidFill>
                  <a:srgbClr val="D9D0E6"/>
                </a:solidFill>
                <a:latin typeface="Trebuchet MS"/>
                <a:cs typeface="Trebuchet MS"/>
              </a:rPr>
              <a:t>vessels. </a:t>
            </a:r>
            <a:r>
              <a:rPr dirty="0" sz="1350" spc="5">
                <a:solidFill>
                  <a:srgbClr val="D9D0E6"/>
                </a:solidFill>
                <a:latin typeface="Trebuchet MS"/>
                <a:cs typeface="Trebuchet MS"/>
              </a:rPr>
              <a:t>Through </a:t>
            </a:r>
            <a:r>
              <a:rPr dirty="0" sz="1350" spc="20">
                <a:solidFill>
                  <a:srgbClr val="D9D0E6"/>
                </a:solidFill>
                <a:latin typeface="Trebuchet MS"/>
                <a:cs typeface="Trebuchet MS"/>
              </a:rPr>
              <a:t>the  </a:t>
            </a:r>
            <a:r>
              <a:rPr dirty="0" sz="1350" spc="5">
                <a:solidFill>
                  <a:srgbClr val="D9D0E6"/>
                </a:solidFill>
                <a:latin typeface="Trebuchet MS"/>
                <a:cs typeface="Trebuchet MS"/>
              </a:rPr>
              <a:t>Digital </a:t>
            </a:r>
            <a:r>
              <a:rPr dirty="0" sz="1350" spc="-35">
                <a:solidFill>
                  <a:srgbClr val="D9D0E6"/>
                </a:solidFill>
                <a:latin typeface="Trebuchet MS"/>
                <a:cs typeface="Trebuchet MS"/>
              </a:rPr>
              <a:t>Trade </a:t>
            </a:r>
            <a:r>
              <a:rPr dirty="0" sz="1350" spc="15">
                <a:solidFill>
                  <a:srgbClr val="D9D0E6"/>
                </a:solidFill>
                <a:latin typeface="Trebuchet MS"/>
                <a:cs typeface="Trebuchet MS"/>
              </a:rPr>
              <a:t>Organization </a:t>
            </a:r>
            <a:r>
              <a:rPr dirty="0" sz="1350" spc="-20">
                <a:solidFill>
                  <a:srgbClr val="D9D0E6"/>
                </a:solidFill>
                <a:latin typeface="Trebuchet MS"/>
                <a:cs typeface="Trebuchet MS"/>
              </a:rPr>
              <a:t>we  </a:t>
            </a:r>
            <a:r>
              <a:rPr dirty="0" sz="1350" spc="30">
                <a:solidFill>
                  <a:srgbClr val="D9D0E6"/>
                </a:solidFill>
                <a:latin typeface="Trebuchet MS"/>
                <a:cs typeface="Trebuchet MS"/>
              </a:rPr>
              <a:t>can </a:t>
            </a:r>
            <a:r>
              <a:rPr dirty="0" sz="1350" spc="-10">
                <a:solidFill>
                  <a:srgbClr val="D9D0E6"/>
                </a:solidFill>
                <a:latin typeface="Trebuchet MS"/>
                <a:cs typeface="Trebuchet MS"/>
              </a:rPr>
              <a:t>create </a:t>
            </a:r>
            <a:r>
              <a:rPr dirty="0" sz="1350" spc="20">
                <a:solidFill>
                  <a:srgbClr val="D9D0E6"/>
                </a:solidFill>
                <a:latin typeface="Trebuchet MS"/>
                <a:cs typeface="Trebuchet MS"/>
              </a:rPr>
              <a:t>the </a:t>
            </a:r>
            <a:r>
              <a:rPr dirty="0" sz="1350" spc="25">
                <a:solidFill>
                  <a:srgbClr val="D9D0E6"/>
                </a:solidFill>
                <a:latin typeface="Trebuchet MS"/>
                <a:cs typeface="Trebuchet MS"/>
              </a:rPr>
              <a:t>investments</a:t>
            </a:r>
            <a:r>
              <a:rPr dirty="0" sz="1350" spc="-19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dirty="0" sz="1350" spc="15">
                <a:solidFill>
                  <a:srgbClr val="D9D0E6"/>
                </a:solidFill>
                <a:latin typeface="Trebuchet MS"/>
                <a:cs typeface="Trebuchet MS"/>
              </a:rPr>
              <a:t>that  </a:t>
            </a:r>
            <a:r>
              <a:rPr dirty="0" sz="1350" spc="-20">
                <a:solidFill>
                  <a:srgbClr val="D9D0E6"/>
                </a:solidFill>
                <a:latin typeface="Trebuchet MS"/>
                <a:cs typeface="Trebuchet MS"/>
              </a:rPr>
              <a:t>will </a:t>
            </a:r>
            <a:r>
              <a:rPr dirty="0" sz="1350" spc="20">
                <a:solidFill>
                  <a:srgbClr val="D9D0E6"/>
                </a:solidFill>
                <a:latin typeface="Trebuchet MS"/>
                <a:cs typeface="Trebuchet MS"/>
              </a:rPr>
              <a:t>enrich the </a:t>
            </a:r>
            <a:r>
              <a:rPr dirty="0" sz="1350" spc="10">
                <a:solidFill>
                  <a:srgbClr val="D9D0E6"/>
                </a:solidFill>
                <a:latin typeface="Trebuchet MS"/>
                <a:cs typeface="Trebuchet MS"/>
              </a:rPr>
              <a:t>lives </a:t>
            </a:r>
            <a:r>
              <a:rPr dirty="0" sz="1350" spc="25">
                <a:solidFill>
                  <a:srgbClr val="D9D0E6"/>
                </a:solidFill>
                <a:latin typeface="Trebuchet MS"/>
                <a:cs typeface="Trebuchet MS"/>
              </a:rPr>
              <a:t>of </a:t>
            </a:r>
            <a:r>
              <a:rPr dirty="0" sz="1350">
                <a:solidFill>
                  <a:srgbClr val="D9D0E6"/>
                </a:solidFill>
                <a:latin typeface="Trebuchet MS"/>
                <a:cs typeface="Trebuchet MS"/>
              </a:rPr>
              <a:t>all  </a:t>
            </a:r>
            <a:r>
              <a:rPr dirty="0" sz="1350" spc="35">
                <a:solidFill>
                  <a:srgbClr val="D9D0E6"/>
                </a:solidFill>
                <a:latin typeface="Trebuchet MS"/>
                <a:cs typeface="Trebuchet MS"/>
              </a:rPr>
              <a:t>dockers</a:t>
            </a:r>
            <a:r>
              <a:rPr dirty="0" sz="1350" spc="-8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dirty="0" sz="1350" spc="55">
                <a:solidFill>
                  <a:srgbClr val="D9D0E6"/>
                </a:solidFill>
                <a:latin typeface="Trebuchet MS"/>
                <a:cs typeface="Trebuchet MS"/>
              </a:rPr>
              <a:t>and</a:t>
            </a:r>
            <a:r>
              <a:rPr dirty="0" sz="1350" spc="-3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dirty="0" sz="1350" spc="45">
                <a:solidFill>
                  <a:srgbClr val="D9D0E6"/>
                </a:solidFill>
                <a:latin typeface="Trebuchet MS"/>
                <a:cs typeface="Trebuchet MS"/>
              </a:rPr>
              <a:t>dock</a:t>
            </a:r>
            <a:r>
              <a:rPr dirty="0" sz="1350" spc="-65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dirty="0" sz="1350" spc="20">
                <a:solidFill>
                  <a:srgbClr val="D9D0E6"/>
                </a:solidFill>
                <a:latin typeface="Trebuchet MS"/>
                <a:cs typeface="Trebuchet MS"/>
              </a:rPr>
              <a:t>workers</a:t>
            </a:r>
            <a:r>
              <a:rPr dirty="0" sz="1350" spc="-8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dirty="0" sz="1350" spc="15">
                <a:solidFill>
                  <a:srgbClr val="D9D0E6"/>
                </a:solidFill>
                <a:latin typeface="Trebuchet MS"/>
                <a:cs typeface="Trebuchet MS"/>
              </a:rPr>
              <a:t>that  </a:t>
            </a:r>
            <a:r>
              <a:rPr dirty="0" sz="1350" spc="55">
                <a:solidFill>
                  <a:srgbClr val="D9D0E6"/>
                </a:solidFill>
                <a:latin typeface="Trebuchet MS"/>
                <a:cs typeface="Trebuchet MS"/>
              </a:rPr>
              <a:t>add </a:t>
            </a:r>
            <a:r>
              <a:rPr dirty="0" sz="1350" spc="5">
                <a:solidFill>
                  <a:srgbClr val="D9D0E6"/>
                </a:solidFill>
                <a:latin typeface="Trebuchet MS"/>
                <a:cs typeface="Trebuchet MS"/>
              </a:rPr>
              <a:t>value </a:t>
            </a:r>
            <a:r>
              <a:rPr dirty="0" sz="1350" spc="20">
                <a:solidFill>
                  <a:srgbClr val="D9D0E6"/>
                </a:solidFill>
                <a:latin typeface="Trebuchet MS"/>
                <a:cs typeface="Trebuchet MS"/>
              </a:rPr>
              <a:t>through </a:t>
            </a:r>
            <a:r>
              <a:rPr dirty="0" sz="1350" spc="10">
                <a:solidFill>
                  <a:srgbClr val="D9D0E6"/>
                </a:solidFill>
                <a:latin typeface="Trebuchet MS"/>
                <a:cs typeface="Trebuchet MS"/>
              </a:rPr>
              <a:t>their </a:t>
            </a:r>
            <a:r>
              <a:rPr dirty="0" sz="1350" spc="35">
                <a:solidFill>
                  <a:srgbClr val="D9D0E6"/>
                </a:solidFill>
                <a:latin typeface="Trebuchet MS"/>
                <a:cs typeface="Trebuchet MS"/>
              </a:rPr>
              <a:t>labor  </a:t>
            </a:r>
            <a:r>
              <a:rPr dirty="0" sz="1350" spc="55">
                <a:solidFill>
                  <a:srgbClr val="D9D0E6"/>
                </a:solidFill>
                <a:latin typeface="Trebuchet MS"/>
                <a:cs typeface="Trebuchet MS"/>
              </a:rPr>
              <a:t>and</a:t>
            </a:r>
            <a:r>
              <a:rPr dirty="0" sz="1350" spc="-25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dirty="0" sz="1350" spc="-5">
                <a:solidFill>
                  <a:srgbClr val="D9D0E6"/>
                </a:solidFill>
                <a:latin typeface="Trebuchet MS"/>
                <a:cs typeface="Trebuchet MS"/>
              </a:rPr>
              <a:t>creation.</a:t>
            </a:r>
            <a:endParaRPr sz="1350">
              <a:latin typeface="Trebuchet MS"/>
              <a:cs typeface="Trebuchet M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7372350" y="1285875"/>
            <a:ext cx="2228849" cy="222883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7216775" y="3649662"/>
            <a:ext cx="2418715" cy="57785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927100" marR="5080" indent="-914400">
              <a:lnSpc>
                <a:spcPct val="109800"/>
              </a:lnSpc>
              <a:spcBef>
                <a:spcPts val="90"/>
              </a:spcBef>
            </a:pPr>
            <a:r>
              <a:rPr dirty="0" sz="1650" spc="65" b="0">
                <a:solidFill>
                  <a:srgbClr val="FF726D"/>
                </a:solidFill>
                <a:latin typeface="Inconsolata"/>
                <a:cs typeface="Inconsolata"/>
              </a:rPr>
              <a:t>Intellectual Property  </a:t>
            </a:r>
            <a:r>
              <a:rPr dirty="0" sz="1650" spc="60" b="0">
                <a:solidFill>
                  <a:srgbClr val="FF726D"/>
                </a:solidFill>
                <a:latin typeface="Inconsolata"/>
                <a:cs typeface="Inconsolata"/>
              </a:rPr>
              <a:t>Rights</a:t>
            </a:r>
            <a:endParaRPr sz="1650">
              <a:latin typeface="Inconsolata"/>
              <a:cs typeface="Inconsolat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173912" y="4345940"/>
            <a:ext cx="2620645" cy="340677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algn="ctr" marL="12700" marR="5080" indent="-38735">
              <a:lnSpc>
                <a:spcPct val="149500"/>
              </a:lnSpc>
              <a:spcBef>
                <a:spcPts val="75"/>
              </a:spcBef>
            </a:pPr>
            <a:r>
              <a:rPr dirty="0" sz="1350" spc="30">
                <a:solidFill>
                  <a:srgbClr val="D9D0E6"/>
                </a:solidFill>
                <a:latin typeface="Trebuchet MS"/>
                <a:cs typeface="Trebuchet MS"/>
              </a:rPr>
              <a:t>Resolving disputes </a:t>
            </a:r>
            <a:r>
              <a:rPr dirty="0" sz="1350" spc="25">
                <a:solidFill>
                  <a:srgbClr val="D9D0E6"/>
                </a:solidFill>
                <a:latin typeface="Trebuchet MS"/>
                <a:cs typeface="Trebuchet MS"/>
              </a:rPr>
              <a:t>surrounding  </a:t>
            </a:r>
            <a:r>
              <a:rPr dirty="0" sz="1350">
                <a:solidFill>
                  <a:srgbClr val="D9D0E6"/>
                </a:solidFill>
                <a:latin typeface="Trebuchet MS"/>
                <a:cs typeface="Trebuchet MS"/>
              </a:rPr>
              <a:t>intellectual </a:t>
            </a:r>
            <a:r>
              <a:rPr dirty="0" sz="1350" spc="15">
                <a:solidFill>
                  <a:srgbClr val="D9D0E6"/>
                </a:solidFill>
                <a:latin typeface="Trebuchet MS"/>
                <a:cs typeface="Trebuchet MS"/>
              </a:rPr>
              <a:t>property </a:t>
            </a:r>
            <a:r>
              <a:rPr dirty="0" sz="1350" spc="20">
                <a:solidFill>
                  <a:srgbClr val="D9D0E6"/>
                </a:solidFill>
                <a:latin typeface="Trebuchet MS"/>
                <a:cs typeface="Trebuchet MS"/>
              </a:rPr>
              <a:t>rights </a:t>
            </a:r>
            <a:r>
              <a:rPr dirty="0" sz="1350" spc="30">
                <a:solidFill>
                  <a:srgbClr val="D9D0E6"/>
                </a:solidFill>
                <a:latin typeface="Trebuchet MS"/>
                <a:cs typeface="Trebuchet MS"/>
              </a:rPr>
              <a:t>is  </a:t>
            </a:r>
            <a:r>
              <a:rPr dirty="0" sz="1350" spc="20">
                <a:solidFill>
                  <a:srgbClr val="D9D0E6"/>
                </a:solidFill>
                <a:latin typeface="Trebuchet MS"/>
                <a:cs typeface="Trebuchet MS"/>
              </a:rPr>
              <a:t>essential </a:t>
            </a:r>
            <a:r>
              <a:rPr dirty="0" sz="1350" spc="25">
                <a:solidFill>
                  <a:srgbClr val="D9D0E6"/>
                </a:solidFill>
                <a:latin typeface="Trebuchet MS"/>
                <a:cs typeface="Trebuchet MS"/>
              </a:rPr>
              <a:t>to maintaining  international </a:t>
            </a:r>
            <a:r>
              <a:rPr dirty="0" sz="1350" spc="15">
                <a:solidFill>
                  <a:srgbClr val="D9D0E6"/>
                </a:solidFill>
                <a:latin typeface="Trebuchet MS"/>
                <a:cs typeface="Trebuchet MS"/>
              </a:rPr>
              <a:t>trading  </a:t>
            </a:r>
            <a:r>
              <a:rPr dirty="0" sz="1350" spc="10">
                <a:solidFill>
                  <a:srgbClr val="D9D0E6"/>
                </a:solidFill>
                <a:latin typeface="Trebuchet MS"/>
                <a:cs typeface="Trebuchet MS"/>
              </a:rPr>
              <a:t>relationships. </a:t>
            </a:r>
            <a:r>
              <a:rPr dirty="0" sz="1350" spc="-10">
                <a:solidFill>
                  <a:srgbClr val="D9D0E6"/>
                </a:solidFill>
                <a:latin typeface="Trebuchet MS"/>
                <a:cs typeface="Trebuchet MS"/>
              </a:rPr>
              <a:t>The </a:t>
            </a:r>
            <a:r>
              <a:rPr dirty="0" sz="1350" spc="20">
                <a:solidFill>
                  <a:srgbClr val="D9D0E6"/>
                </a:solidFill>
                <a:latin typeface="Trebuchet MS"/>
                <a:cs typeface="Trebuchet MS"/>
              </a:rPr>
              <a:t>Orion  </a:t>
            </a:r>
            <a:r>
              <a:rPr dirty="0" sz="1350" spc="25">
                <a:solidFill>
                  <a:srgbClr val="D9D0E6"/>
                </a:solidFill>
                <a:latin typeface="Trebuchet MS"/>
                <a:cs typeface="Trebuchet MS"/>
              </a:rPr>
              <a:t>Blockchain </a:t>
            </a:r>
            <a:r>
              <a:rPr dirty="0" sz="1350" spc="30">
                <a:solidFill>
                  <a:srgbClr val="D9D0E6"/>
                </a:solidFill>
                <a:latin typeface="Trebuchet MS"/>
                <a:cs typeface="Trebuchet MS"/>
              </a:rPr>
              <a:t>was designed </a:t>
            </a:r>
            <a:r>
              <a:rPr dirty="0" sz="1350" spc="10">
                <a:solidFill>
                  <a:srgbClr val="D9D0E6"/>
                </a:solidFill>
                <a:latin typeface="Trebuchet MS"/>
                <a:cs typeface="Trebuchet MS"/>
              </a:rPr>
              <a:t>for</a:t>
            </a:r>
            <a:r>
              <a:rPr dirty="0" sz="1350" spc="-229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dirty="0" sz="1350" spc="35">
                <a:solidFill>
                  <a:srgbClr val="D9D0E6"/>
                </a:solidFill>
                <a:latin typeface="Trebuchet MS"/>
                <a:cs typeface="Trebuchet MS"/>
              </a:rPr>
              <a:t>this  </a:t>
            </a:r>
            <a:r>
              <a:rPr dirty="0" sz="1350" spc="40">
                <a:solidFill>
                  <a:srgbClr val="D9D0E6"/>
                </a:solidFill>
                <a:latin typeface="Trebuchet MS"/>
                <a:cs typeface="Trebuchet MS"/>
              </a:rPr>
              <a:t>purpose </a:t>
            </a:r>
            <a:r>
              <a:rPr dirty="0" sz="1350" spc="30">
                <a:solidFill>
                  <a:srgbClr val="D9D0E6"/>
                </a:solidFill>
                <a:latin typeface="Trebuchet MS"/>
                <a:cs typeface="Trebuchet MS"/>
              </a:rPr>
              <a:t>by </a:t>
            </a:r>
            <a:r>
              <a:rPr dirty="0" sz="1350" spc="-55">
                <a:solidFill>
                  <a:srgbClr val="D9D0E6"/>
                </a:solidFill>
                <a:latin typeface="Trebuchet MS"/>
                <a:cs typeface="Trebuchet MS"/>
              </a:rPr>
              <a:t>Mr. </a:t>
            </a:r>
            <a:r>
              <a:rPr dirty="0" sz="1350" spc="25">
                <a:solidFill>
                  <a:srgbClr val="D9D0E6"/>
                </a:solidFill>
                <a:latin typeface="Trebuchet MS"/>
                <a:cs typeface="Trebuchet MS"/>
              </a:rPr>
              <a:t>Samuel to </a:t>
            </a:r>
            <a:r>
              <a:rPr dirty="0" sz="1350" spc="30">
                <a:solidFill>
                  <a:srgbClr val="D9D0E6"/>
                </a:solidFill>
                <a:latin typeface="Trebuchet MS"/>
                <a:cs typeface="Trebuchet MS"/>
              </a:rPr>
              <a:t>have  </a:t>
            </a:r>
            <a:r>
              <a:rPr dirty="0" sz="1350" spc="20">
                <a:solidFill>
                  <a:srgbClr val="D9D0E6"/>
                </a:solidFill>
                <a:latin typeface="Trebuchet MS"/>
                <a:cs typeface="Trebuchet MS"/>
              </a:rPr>
              <a:t>everything </a:t>
            </a:r>
            <a:r>
              <a:rPr dirty="0" sz="1350" spc="10">
                <a:solidFill>
                  <a:srgbClr val="D9D0E6"/>
                </a:solidFill>
                <a:latin typeface="Trebuchet MS"/>
                <a:cs typeface="Trebuchet MS"/>
              </a:rPr>
              <a:t>enforceable </a:t>
            </a:r>
            <a:r>
              <a:rPr dirty="0" sz="1350" spc="55">
                <a:solidFill>
                  <a:srgbClr val="D9D0E6"/>
                </a:solidFill>
                <a:latin typeface="Trebuchet MS"/>
                <a:cs typeface="Trebuchet MS"/>
              </a:rPr>
              <a:t>and  </a:t>
            </a:r>
            <a:r>
              <a:rPr dirty="0" sz="1350" spc="20">
                <a:solidFill>
                  <a:srgbClr val="D9D0E6"/>
                </a:solidFill>
                <a:latin typeface="Trebuchet MS"/>
                <a:cs typeface="Trebuchet MS"/>
              </a:rPr>
              <a:t>engageable </a:t>
            </a:r>
            <a:r>
              <a:rPr dirty="0" sz="1350" spc="10">
                <a:solidFill>
                  <a:srgbClr val="D9D0E6"/>
                </a:solidFill>
                <a:latin typeface="Trebuchet MS"/>
                <a:cs typeface="Trebuchet MS"/>
              </a:rPr>
              <a:t>for what </a:t>
            </a:r>
            <a:r>
              <a:rPr dirty="0" sz="1350" spc="25">
                <a:solidFill>
                  <a:srgbClr val="D9D0E6"/>
                </a:solidFill>
                <a:latin typeface="Trebuchet MS"/>
                <a:cs typeface="Trebuchet MS"/>
              </a:rPr>
              <a:t>a </a:t>
            </a:r>
            <a:r>
              <a:rPr dirty="0" sz="1350" spc="45">
                <a:solidFill>
                  <a:srgbClr val="D9D0E6"/>
                </a:solidFill>
                <a:latin typeface="Trebuchet MS"/>
                <a:cs typeface="Trebuchet MS"/>
              </a:rPr>
              <a:t>person  </a:t>
            </a:r>
            <a:r>
              <a:rPr dirty="0" sz="1350" spc="5">
                <a:solidFill>
                  <a:srgbClr val="D9D0E6"/>
                </a:solidFill>
                <a:latin typeface="Trebuchet MS"/>
                <a:cs typeface="Trebuchet MS"/>
              </a:rPr>
              <a:t>creates </a:t>
            </a:r>
            <a:r>
              <a:rPr dirty="0" sz="1350" spc="10">
                <a:solidFill>
                  <a:srgbClr val="D9D0E6"/>
                </a:solidFill>
                <a:latin typeface="Trebuchet MS"/>
                <a:cs typeface="Trebuchet MS"/>
              </a:rPr>
              <a:t>within </a:t>
            </a:r>
            <a:r>
              <a:rPr dirty="0" sz="1350" spc="20">
                <a:solidFill>
                  <a:srgbClr val="D9D0E6"/>
                </a:solidFill>
                <a:latin typeface="Trebuchet MS"/>
                <a:cs typeface="Trebuchet MS"/>
              </a:rPr>
              <a:t>the </a:t>
            </a:r>
            <a:r>
              <a:rPr dirty="0" sz="1350" spc="5">
                <a:solidFill>
                  <a:srgbClr val="D9D0E6"/>
                </a:solidFill>
                <a:latin typeface="Trebuchet MS"/>
                <a:cs typeface="Trebuchet MS"/>
              </a:rPr>
              <a:t>Digital </a:t>
            </a:r>
            <a:r>
              <a:rPr dirty="0" sz="1350" spc="-35">
                <a:solidFill>
                  <a:srgbClr val="D9D0E6"/>
                </a:solidFill>
                <a:latin typeface="Trebuchet MS"/>
                <a:cs typeface="Trebuchet MS"/>
              </a:rPr>
              <a:t>Trade  </a:t>
            </a:r>
            <a:r>
              <a:rPr dirty="0" sz="1350" spc="5">
                <a:solidFill>
                  <a:srgbClr val="D9D0E6"/>
                </a:solidFill>
                <a:latin typeface="Trebuchet MS"/>
                <a:cs typeface="Trebuchet MS"/>
              </a:rPr>
              <a:t>Organization.</a:t>
            </a:r>
            <a:endParaRPr sz="1350">
              <a:latin typeface="Trebuchet MS"/>
              <a:cs typeface="Trebuchet M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9548494" y="7735316"/>
            <a:ext cx="1754504" cy="4191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1430000" cy="6191250"/>
          </a:xfrm>
          <a:custGeom>
            <a:avLst/>
            <a:gdLst/>
            <a:ahLst/>
            <a:cxnLst/>
            <a:rect l="l" t="t" r="r" b="b"/>
            <a:pathLst>
              <a:path w="11430000" h="6191250">
                <a:moveTo>
                  <a:pt x="0" y="0"/>
                </a:moveTo>
                <a:lnTo>
                  <a:pt x="11430000" y="0"/>
                </a:lnTo>
                <a:lnTo>
                  <a:pt x="11430000" y="6191250"/>
                </a:lnTo>
                <a:lnTo>
                  <a:pt x="0" y="6191250"/>
                </a:lnTo>
                <a:lnTo>
                  <a:pt x="0" y="0"/>
                </a:lnTo>
                <a:close/>
              </a:path>
            </a:pathLst>
          </a:custGeom>
          <a:solidFill>
            <a:srgbClr val="24163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306637" y="454025"/>
            <a:ext cx="6812280" cy="539750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pc="40"/>
              <a:t>Emerging Trends </a:t>
            </a:r>
            <a:r>
              <a:rPr dirty="0" spc="30"/>
              <a:t>in </a:t>
            </a:r>
            <a:r>
              <a:rPr dirty="0" spc="40"/>
              <a:t>Global</a:t>
            </a:r>
            <a:r>
              <a:rPr dirty="0" spc="175"/>
              <a:t> </a:t>
            </a:r>
            <a:r>
              <a:rPr dirty="0" spc="40"/>
              <a:t>Trade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630362" y="1520825"/>
            <a:ext cx="1621155" cy="33401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 spc="40" b="0">
                <a:solidFill>
                  <a:srgbClr val="FF726D"/>
                </a:solidFill>
                <a:latin typeface="Inconsolata"/>
                <a:cs typeface="Inconsolata"/>
              </a:rPr>
              <a:t>Industry</a:t>
            </a:r>
            <a:r>
              <a:rPr dirty="0" sz="2000" spc="20" b="0">
                <a:solidFill>
                  <a:srgbClr val="FF726D"/>
                </a:solidFill>
                <a:latin typeface="Inconsolata"/>
                <a:cs typeface="Inconsolata"/>
              </a:rPr>
              <a:t> </a:t>
            </a:r>
            <a:r>
              <a:rPr dirty="0" sz="2000" spc="35" b="0">
                <a:solidFill>
                  <a:srgbClr val="FF726D"/>
                </a:solidFill>
                <a:latin typeface="Inconsolata"/>
                <a:cs typeface="Inconsolata"/>
              </a:rPr>
              <a:t>4.0</a:t>
            </a:r>
            <a:endParaRPr sz="2000">
              <a:latin typeface="Inconsolata"/>
              <a:cs typeface="Inconsolat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630362" y="2059939"/>
            <a:ext cx="2457450" cy="2797175"/>
          </a:xfrm>
          <a:prstGeom prst="rect">
            <a:avLst/>
          </a:prstGeom>
        </p:spPr>
        <p:txBody>
          <a:bodyPr wrap="square" lIns="0" tIns="8890" rIns="0" bIns="0" rtlCol="0" vert="horz">
            <a:spAutoFit/>
          </a:bodyPr>
          <a:lstStyle/>
          <a:p>
            <a:pPr marL="12700" marR="5080">
              <a:lnSpc>
                <a:spcPct val="149900"/>
              </a:lnSpc>
              <a:spcBef>
                <a:spcPts val="70"/>
              </a:spcBef>
            </a:pPr>
            <a:r>
              <a:rPr dirty="0" sz="1350" spc="-10">
                <a:solidFill>
                  <a:srgbClr val="D9D0E6"/>
                </a:solidFill>
                <a:latin typeface="Trebuchet MS"/>
                <a:cs typeface="Trebuchet MS"/>
              </a:rPr>
              <a:t>The </a:t>
            </a:r>
            <a:r>
              <a:rPr dirty="0" sz="1350" spc="5">
                <a:solidFill>
                  <a:srgbClr val="D9D0E6"/>
                </a:solidFill>
                <a:latin typeface="Trebuchet MS"/>
                <a:cs typeface="Trebuchet MS"/>
              </a:rPr>
              <a:t>rise </a:t>
            </a:r>
            <a:r>
              <a:rPr dirty="0" sz="1350" spc="25">
                <a:solidFill>
                  <a:srgbClr val="D9D0E6"/>
                </a:solidFill>
                <a:latin typeface="Trebuchet MS"/>
                <a:cs typeface="Trebuchet MS"/>
              </a:rPr>
              <a:t>of </a:t>
            </a:r>
            <a:r>
              <a:rPr dirty="0" sz="1350" spc="5">
                <a:solidFill>
                  <a:srgbClr val="D9D0E6"/>
                </a:solidFill>
                <a:latin typeface="Trebuchet MS"/>
                <a:cs typeface="Trebuchet MS"/>
              </a:rPr>
              <a:t>smart </a:t>
            </a:r>
            <a:r>
              <a:rPr dirty="0" sz="1350" spc="15">
                <a:solidFill>
                  <a:srgbClr val="D9D0E6"/>
                </a:solidFill>
                <a:latin typeface="Trebuchet MS"/>
                <a:cs typeface="Trebuchet MS"/>
              </a:rPr>
              <a:t>factories</a:t>
            </a:r>
            <a:r>
              <a:rPr dirty="0" sz="1350" spc="-20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dirty="0" sz="1350" spc="55">
                <a:solidFill>
                  <a:srgbClr val="D9D0E6"/>
                </a:solidFill>
                <a:latin typeface="Trebuchet MS"/>
                <a:cs typeface="Trebuchet MS"/>
              </a:rPr>
              <a:t>and  </a:t>
            </a:r>
            <a:r>
              <a:rPr dirty="0" sz="1350" spc="25">
                <a:solidFill>
                  <a:srgbClr val="D9D0E6"/>
                </a:solidFill>
                <a:latin typeface="Trebuchet MS"/>
                <a:cs typeface="Trebuchet MS"/>
              </a:rPr>
              <a:t>supply </a:t>
            </a:r>
            <a:r>
              <a:rPr dirty="0" sz="1350" spc="10">
                <a:solidFill>
                  <a:srgbClr val="D9D0E6"/>
                </a:solidFill>
                <a:latin typeface="Trebuchet MS"/>
                <a:cs typeface="Trebuchet MS"/>
              </a:rPr>
              <a:t>chains, </a:t>
            </a:r>
            <a:r>
              <a:rPr dirty="0" sz="1350" spc="30">
                <a:solidFill>
                  <a:srgbClr val="D9D0E6"/>
                </a:solidFill>
                <a:latin typeface="Trebuchet MS"/>
                <a:cs typeface="Trebuchet MS"/>
              </a:rPr>
              <a:t>enabled by  </a:t>
            </a:r>
            <a:r>
              <a:rPr dirty="0" sz="1350" spc="-5">
                <a:solidFill>
                  <a:srgbClr val="D9D0E6"/>
                </a:solidFill>
                <a:latin typeface="Trebuchet MS"/>
                <a:cs typeface="Trebuchet MS"/>
              </a:rPr>
              <a:t>artificial </a:t>
            </a:r>
            <a:r>
              <a:rPr dirty="0" sz="1350" spc="-10">
                <a:solidFill>
                  <a:srgbClr val="D9D0E6"/>
                </a:solidFill>
                <a:latin typeface="Trebuchet MS"/>
                <a:cs typeface="Trebuchet MS"/>
              </a:rPr>
              <a:t>intelligence, </a:t>
            </a:r>
            <a:r>
              <a:rPr dirty="0" sz="1350" spc="25">
                <a:solidFill>
                  <a:srgbClr val="D9D0E6"/>
                </a:solidFill>
                <a:latin typeface="Trebuchet MS"/>
                <a:cs typeface="Trebuchet MS"/>
              </a:rPr>
              <a:t>machine  </a:t>
            </a:r>
            <a:r>
              <a:rPr dirty="0" sz="1350" spc="-5">
                <a:solidFill>
                  <a:srgbClr val="D9D0E6"/>
                </a:solidFill>
                <a:latin typeface="Trebuchet MS"/>
                <a:cs typeface="Trebuchet MS"/>
              </a:rPr>
              <a:t>learning, </a:t>
            </a:r>
            <a:r>
              <a:rPr dirty="0" sz="1350" spc="55">
                <a:solidFill>
                  <a:srgbClr val="D9D0E6"/>
                </a:solidFill>
                <a:latin typeface="Trebuchet MS"/>
                <a:cs typeface="Trebuchet MS"/>
              </a:rPr>
              <a:t>and </a:t>
            </a:r>
            <a:r>
              <a:rPr dirty="0" sz="1350">
                <a:solidFill>
                  <a:srgbClr val="D9D0E6"/>
                </a:solidFill>
                <a:latin typeface="Trebuchet MS"/>
                <a:cs typeface="Trebuchet MS"/>
              </a:rPr>
              <a:t>IoT</a:t>
            </a:r>
            <a:r>
              <a:rPr dirty="0" sz="1350" spc="-21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dirty="0" sz="1350" spc="15">
                <a:solidFill>
                  <a:srgbClr val="D9D0E6"/>
                </a:solidFill>
                <a:latin typeface="Trebuchet MS"/>
                <a:cs typeface="Trebuchet MS"/>
              </a:rPr>
              <a:t>technologies.  </a:t>
            </a:r>
            <a:r>
              <a:rPr dirty="0" sz="1350" spc="-5">
                <a:solidFill>
                  <a:srgbClr val="D9D0E6"/>
                </a:solidFill>
                <a:latin typeface="Trebuchet MS"/>
                <a:cs typeface="Trebuchet MS"/>
              </a:rPr>
              <a:t>Further </a:t>
            </a:r>
            <a:r>
              <a:rPr dirty="0" sz="1350" spc="25">
                <a:solidFill>
                  <a:srgbClr val="D9D0E6"/>
                </a:solidFill>
                <a:latin typeface="Trebuchet MS"/>
                <a:cs typeface="Trebuchet MS"/>
              </a:rPr>
              <a:t>backing </a:t>
            </a:r>
            <a:r>
              <a:rPr dirty="0" sz="1350" spc="20">
                <a:solidFill>
                  <a:srgbClr val="D9D0E6"/>
                </a:solidFill>
                <a:latin typeface="Trebuchet MS"/>
                <a:cs typeface="Trebuchet MS"/>
              </a:rPr>
              <a:t>the Orion  </a:t>
            </a:r>
            <a:r>
              <a:rPr dirty="0" sz="1350" spc="25">
                <a:solidFill>
                  <a:srgbClr val="D9D0E6"/>
                </a:solidFill>
                <a:latin typeface="Trebuchet MS"/>
                <a:cs typeface="Trebuchet MS"/>
              </a:rPr>
              <a:t>Blockchain </a:t>
            </a:r>
            <a:r>
              <a:rPr dirty="0" sz="1350" spc="15">
                <a:solidFill>
                  <a:srgbClr val="D9D0E6"/>
                </a:solidFill>
                <a:latin typeface="Trebuchet MS"/>
                <a:cs typeface="Trebuchet MS"/>
              </a:rPr>
              <a:t>that </a:t>
            </a:r>
            <a:r>
              <a:rPr dirty="0" sz="1350" spc="30">
                <a:solidFill>
                  <a:srgbClr val="D9D0E6"/>
                </a:solidFill>
                <a:latin typeface="Trebuchet MS"/>
                <a:cs typeface="Trebuchet MS"/>
              </a:rPr>
              <a:t>is designed</a:t>
            </a:r>
            <a:r>
              <a:rPr dirty="0" sz="1350" spc="-17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dirty="0" sz="1350" spc="30">
                <a:solidFill>
                  <a:srgbClr val="D9D0E6"/>
                </a:solidFill>
                <a:latin typeface="Trebuchet MS"/>
                <a:cs typeface="Trebuchet MS"/>
              </a:rPr>
              <a:t>by  </a:t>
            </a:r>
            <a:r>
              <a:rPr dirty="0" sz="1350" spc="-55">
                <a:solidFill>
                  <a:srgbClr val="D9D0E6"/>
                </a:solidFill>
                <a:latin typeface="Trebuchet MS"/>
                <a:cs typeface="Trebuchet MS"/>
              </a:rPr>
              <a:t>Mr. </a:t>
            </a:r>
            <a:r>
              <a:rPr dirty="0" sz="1350" spc="25">
                <a:solidFill>
                  <a:srgbClr val="D9D0E6"/>
                </a:solidFill>
                <a:latin typeface="Trebuchet MS"/>
                <a:cs typeface="Trebuchet MS"/>
              </a:rPr>
              <a:t>Samuel </a:t>
            </a:r>
            <a:r>
              <a:rPr dirty="0" sz="1350" spc="10">
                <a:solidFill>
                  <a:srgbClr val="D9D0E6"/>
                </a:solidFill>
                <a:latin typeface="Trebuchet MS"/>
                <a:cs typeface="Trebuchet MS"/>
              </a:rPr>
              <a:t>for </a:t>
            </a:r>
            <a:r>
              <a:rPr dirty="0" sz="1350" spc="20">
                <a:solidFill>
                  <a:srgbClr val="D9D0E6"/>
                </a:solidFill>
                <a:latin typeface="Trebuchet MS"/>
                <a:cs typeface="Trebuchet MS"/>
              </a:rPr>
              <a:t>the </a:t>
            </a:r>
            <a:r>
              <a:rPr dirty="0" sz="1350" spc="10">
                <a:solidFill>
                  <a:srgbClr val="D9D0E6"/>
                </a:solidFill>
                <a:latin typeface="Trebuchet MS"/>
                <a:cs typeface="Trebuchet MS"/>
              </a:rPr>
              <a:t>creation </a:t>
            </a:r>
            <a:r>
              <a:rPr dirty="0" sz="1350" spc="25">
                <a:solidFill>
                  <a:srgbClr val="D9D0E6"/>
                </a:solidFill>
                <a:latin typeface="Trebuchet MS"/>
                <a:cs typeface="Trebuchet MS"/>
              </a:rPr>
              <a:t>of  a </a:t>
            </a:r>
            <a:r>
              <a:rPr dirty="0" sz="1350" spc="15">
                <a:solidFill>
                  <a:srgbClr val="D9D0E6"/>
                </a:solidFill>
                <a:latin typeface="Trebuchet MS"/>
                <a:cs typeface="Trebuchet MS"/>
              </a:rPr>
              <a:t>stable </a:t>
            </a:r>
            <a:r>
              <a:rPr dirty="0" sz="1350" spc="55">
                <a:solidFill>
                  <a:srgbClr val="D9D0E6"/>
                </a:solidFill>
                <a:latin typeface="Trebuchet MS"/>
                <a:cs typeface="Trebuchet MS"/>
              </a:rPr>
              <a:t>and </a:t>
            </a:r>
            <a:r>
              <a:rPr dirty="0" sz="1350" spc="5">
                <a:solidFill>
                  <a:srgbClr val="D9D0E6"/>
                </a:solidFill>
                <a:latin typeface="Trebuchet MS"/>
                <a:cs typeface="Trebuchet MS"/>
              </a:rPr>
              <a:t>more </a:t>
            </a:r>
            <a:r>
              <a:rPr dirty="0" sz="1350" spc="15">
                <a:solidFill>
                  <a:srgbClr val="D9D0E6"/>
                </a:solidFill>
                <a:latin typeface="Trebuchet MS"/>
                <a:cs typeface="Trebuchet MS"/>
              </a:rPr>
              <a:t>equitable  </a:t>
            </a:r>
            <a:r>
              <a:rPr dirty="0" sz="1350" spc="-15">
                <a:solidFill>
                  <a:srgbClr val="D9D0E6"/>
                </a:solidFill>
                <a:latin typeface="Trebuchet MS"/>
                <a:cs typeface="Trebuchet MS"/>
              </a:rPr>
              <a:t>world.</a:t>
            </a:r>
            <a:endParaRPr sz="135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493520" y="1520825"/>
            <a:ext cx="1887855" cy="33401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 spc="45" b="0">
                <a:solidFill>
                  <a:srgbClr val="FF726D"/>
                </a:solidFill>
                <a:latin typeface="Inconsolata"/>
                <a:cs typeface="Inconsolata"/>
              </a:rPr>
              <a:t>Sustainabilit</a:t>
            </a:r>
            <a:r>
              <a:rPr dirty="0" sz="2000" spc="10" b="0">
                <a:solidFill>
                  <a:srgbClr val="FF726D"/>
                </a:solidFill>
                <a:latin typeface="Inconsolata"/>
                <a:cs typeface="Inconsolata"/>
              </a:rPr>
              <a:t>y</a:t>
            </a:r>
            <a:endParaRPr sz="2000">
              <a:latin typeface="Inconsolata"/>
              <a:cs typeface="Inconsolat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493520" y="2059939"/>
            <a:ext cx="2414270" cy="3416300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12700" marR="85090">
              <a:lnSpc>
                <a:spcPct val="149700"/>
              </a:lnSpc>
              <a:spcBef>
                <a:spcPts val="75"/>
              </a:spcBef>
            </a:pPr>
            <a:r>
              <a:rPr dirty="0" sz="1350" spc="-10">
                <a:solidFill>
                  <a:srgbClr val="D9D0E6"/>
                </a:solidFill>
                <a:latin typeface="Trebuchet MS"/>
                <a:cs typeface="Trebuchet MS"/>
              </a:rPr>
              <a:t>The </a:t>
            </a:r>
            <a:r>
              <a:rPr dirty="0" sz="1350" spc="10">
                <a:solidFill>
                  <a:srgbClr val="D9D0E6"/>
                </a:solidFill>
                <a:latin typeface="Trebuchet MS"/>
                <a:cs typeface="Trebuchet MS"/>
              </a:rPr>
              <a:t>increase </a:t>
            </a:r>
            <a:r>
              <a:rPr dirty="0" sz="1350" spc="15">
                <a:solidFill>
                  <a:srgbClr val="D9D0E6"/>
                </a:solidFill>
                <a:latin typeface="Trebuchet MS"/>
                <a:cs typeface="Trebuchet MS"/>
              </a:rPr>
              <a:t>in </a:t>
            </a:r>
            <a:r>
              <a:rPr dirty="0" sz="1350" spc="25">
                <a:solidFill>
                  <a:srgbClr val="D9D0E6"/>
                </a:solidFill>
                <a:latin typeface="Trebuchet MS"/>
                <a:cs typeface="Trebuchet MS"/>
              </a:rPr>
              <a:t>sustainable  </a:t>
            </a:r>
            <a:r>
              <a:rPr dirty="0" sz="1350" spc="-15">
                <a:solidFill>
                  <a:srgbClr val="D9D0E6"/>
                </a:solidFill>
                <a:latin typeface="Trebuchet MS"/>
                <a:cs typeface="Trebuchet MS"/>
              </a:rPr>
              <a:t>commerce, </a:t>
            </a:r>
            <a:r>
              <a:rPr dirty="0" sz="1350" spc="-5">
                <a:solidFill>
                  <a:srgbClr val="D9D0E6"/>
                </a:solidFill>
                <a:latin typeface="Trebuchet MS"/>
                <a:cs typeface="Trebuchet MS"/>
              </a:rPr>
              <a:t>with </a:t>
            </a:r>
            <a:r>
              <a:rPr dirty="0" sz="1350">
                <a:solidFill>
                  <a:srgbClr val="D9D0E6"/>
                </a:solidFill>
                <a:latin typeface="Trebuchet MS"/>
                <a:cs typeface="Trebuchet MS"/>
              </a:rPr>
              <a:t>firms</a:t>
            </a:r>
            <a:r>
              <a:rPr dirty="0" sz="1350" spc="-16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dirty="0" sz="1350" spc="15">
                <a:solidFill>
                  <a:srgbClr val="D9D0E6"/>
                </a:solidFill>
                <a:latin typeface="Trebuchet MS"/>
                <a:cs typeface="Trebuchet MS"/>
              </a:rPr>
              <a:t>striving  </a:t>
            </a:r>
            <a:r>
              <a:rPr dirty="0" sz="1350" spc="10">
                <a:solidFill>
                  <a:srgbClr val="D9D0E6"/>
                </a:solidFill>
                <a:latin typeface="Trebuchet MS"/>
                <a:cs typeface="Trebuchet MS"/>
              </a:rPr>
              <a:t>for </a:t>
            </a:r>
            <a:r>
              <a:rPr dirty="0" sz="1350" spc="15">
                <a:solidFill>
                  <a:srgbClr val="D9D0E6"/>
                </a:solidFill>
                <a:latin typeface="Trebuchet MS"/>
                <a:cs typeface="Trebuchet MS"/>
              </a:rPr>
              <a:t>eco-friendly </a:t>
            </a:r>
            <a:r>
              <a:rPr dirty="0" sz="1350" spc="25">
                <a:solidFill>
                  <a:srgbClr val="D9D0E6"/>
                </a:solidFill>
                <a:latin typeface="Trebuchet MS"/>
                <a:cs typeface="Trebuchet MS"/>
              </a:rPr>
              <a:t>production  </a:t>
            </a:r>
            <a:r>
              <a:rPr dirty="0" sz="1350" spc="55">
                <a:solidFill>
                  <a:srgbClr val="D9D0E6"/>
                </a:solidFill>
                <a:latin typeface="Trebuchet MS"/>
                <a:cs typeface="Trebuchet MS"/>
              </a:rPr>
              <a:t>and </a:t>
            </a:r>
            <a:r>
              <a:rPr dirty="0" sz="1350" spc="25">
                <a:solidFill>
                  <a:srgbClr val="D9D0E6"/>
                </a:solidFill>
                <a:latin typeface="Trebuchet MS"/>
                <a:cs typeface="Trebuchet MS"/>
              </a:rPr>
              <a:t>supply </a:t>
            </a:r>
            <a:r>
              <a:rPr dirty="0" sz="1350" spc="30">
                <a:solidFill>
                  <a:srgbClr val="D9D0E6"/>
                </a:solidFill>
                <a:latin typeface="Trebuchet MS"/>
                <a:cs typeface="Trebuchet MS"/>
              </a:rPr>
              <a:t>chain</a:t>
            </a:r>
            <a:r>
              <a:rPr dirty="0" sz="1350" spc="-145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dirty="0" sz="1350" spc="15">
                <a:solidFill>
                  <a:srgbClr val="D9D0E6"/>
                </a:solidFill>
                <a:latin typeface="Trebuchet MS"/>
                <a:cs typeface="Trebuchet MS"/>
              </a:rPr>
              <a:t>methods.</a:t>
            </a:r>
            <a:endParaRPr sz="1350">
              <a:latin typeface="Trebuchet MS"/>
              <a:cs typeface="Trebuchet MS"/>
            </a:endParaRPr>
          </a:p>
          <a:p>
            <a:pPr marL="12700" marR="5080">
              <a:lnSpc>
                <a:spcPct val="149700"/>
              </a:lnSpc>
              <a:spcBef>
                <a:spcPts val="50"/>
              </a:spcBef>
            </a:pPr>
            <a:r>
              <a:rPr dirty="0" sz="1350" spc="-5">
                <a:solidFill>
                  <a:srgbClr val="D9D0E6"/>
                </a:solidFill>
                <a:latin typeface="Trebuchet MS"/>
                <a:cs typeface="Trebuchet MS"/>
              </a:rPr>
              <a:t>With </a:t>
            </a:r>
            <a:r>
              <a:rPr dirty="0" sz="1350" spc="20">
                <a:solidFill>
                  <a:srgbClr val="D9D0E6"/>
                </a:solidFill>
                <a:latin typeface="Trebuchet MS"/>
                <a:cs typeface="Trebuchet MS"/>
              </a:rPr>
              <a:t>the </a:t>
            </a:r>
            <a:r>
              <a:rPr dirty="0" sz="1350" spc="40">
                <a:solidFill>
                  <a:srgbClr val="D9D0E6"/>
                </a:solidFill>
                <a:latin typeface="Trebuchet MS"/>
                <a:cs typeface="Trebuchet MS"/>
              </a:rPr>
              <a:t>Socio-Economic  </a:t>
            </a:r>
            <a:r>
              <a:rPr dirty="0" sz="1350" spc="25">
                <a:solidFill>
                  <a:srgbClr val="D9D0E6"/>
                </a:solidFill>
                <a:latin typeface="Trebuchet MS"/>
                <a:cs typeface="Trebuchet MS"/>
              </a:rPr>
              <a:t>Development Index </a:t>
            </a:r>
            <a:r>
              <a:rPr dirty="0" sz="1350" spc="55">
                <a:solidFill>
                  <a:srgbClr val="D9D0E6"/>
                </a:solidFill>
                <a:latin typeface="Trebuchet MS"/>
                <a:cs typeface="Trebuchet MS"/>
              </a:rPr>
              <a:t>and </a:t>
            </a:r>
            <a:r>
              <a:rPr dirty="0" sz="1350" spc="15">
                <a:solidFill>
                  <a:srgbClr val="D9D0E6"/>
                </a:solidFill>
                <a:latin typeface="Trebuchet MS"/>
                <a:cs typeface="Trebuchet MS"/>
              </a:rPr>
              <a:t>its  </a:t>
            </a:r>
            <a:r>
              <a:rPr dirty="0" sz="1350" spc="10">
                <a:solidFill>
                  <a:srgbClr val="D9D0E6"/>
                </a:solidFill>
                <a:latin typeface="Trebuchet MS"/>
                <a:cs typeface="Trebuchet MS"/>
              </a:rPr>
              <a:t>Market </a:t>
            </a:r>
            <a:r>
              <a:rPr dirty="0" sz="1350" spc="5">
                <a:solidFill>
                  <a:srgbClr val="D9D0E6"/>
                </a:solidFill>
                <a:latin typeface="Trebuchet MS"/>
                <a:cs typeface="Trebuchet MS"/>
              </a:rPr>
              <a:t>Charter </a:t>
            </a:r>
            <a:r>
              <a:rPr dirty="0" sz="1350">
                <a:solidFill>
                  <a:srgbClr val="D9D0E6"/>
                </a:solidFill>
                <a:latin typeface="Trebuchet MS"/>
                <a:cs typeface="Trebuchet MS"/>
              </a:rPr>
              <a:t>there </a:t>
            </a:r>
            <a:r>
              <a:rPr dirty="0" sz="1350" spc="-20">
                <a:solidFill>
                  <a:srgbClr val="D9D0E6"/>
                </a:solidFill>
                <a:latin typeface="Trebuchet MS"/>
                <a:cs typeface="Trebuchet MS"/>
              </a:rPr>
              <a:t>will </a:t>
            </a:r>
            <a:r>
              <a:rPr dirty="0" sz="1350" spc="30">
                <a:solidFill>
                  <a:srgbClr val="D9D0E6"/>
                </a:solidFill>
                <a:latin typeface="Trebuchet MS"/>
                <a:cs typeface="Trebuchet MS"/>
              </a:rPr>
              <a:t>be  </a:t>
            </a:r>
            <a:r>
              <a:rPr dirty="0" sz="1350" spc="-5">
                <a:solidFill>
                  <a:srgbClr val="D9D0E6"/>
                </a:solidFill>
                <a:latin typeface="Trebuchet MS"/>
                <a:cs typeface="Trebuchet MS"/>
              </a:rPr>
              <a:t>strict </a:t>
            </a:r>
            <a:r>
              <a:rPr dirty="0" sz="1350" spc="20">
                <a:solidFill>
                  <a:srgbClr val="D9D0E6"/>
                </a:solidFill>
                <a:latin typeface="Trebuchet MS"/>
                <a:cs typeface="Trebuchet MS"/>
              </a:rPr>
              <a:t>bylaws focused </a:t>
            </a:r>
            <a:r>
              <a:rPr dirty="0" sz="1350" spc="75">
                <a:solidFill>
                  <a:srgbClr val="D9D0E6"/>
                </a:solidFill>
                <a:latin typeface="Trebuchet MS"/>
                <a:cs typeface="Trebuchet MS"/>
              </a:rPr>
              <a:t>on  </a:t>
            </a:r>
            <a:r>
              <a:rPr dirty="0" sz="1350" spc="15">
                <a:solidFill>
                  <a:srgbClr val="D9D0E6"/>
                </a:solidFill>
                <a:latin typeface="Trebuchet MS"/>
                <a:cs typeface="Trebuchet MS"/>
              </a:rPr>
              <a:t>sustainability </a:t>
            </a:r>
            <a:r>
              <a:rPr dirty="0" sz="1350" spc="20">
                <a:solidFill>
                  <a:srgbClr val="D9D0E6"/>
                </a:solidFill>
                <a:latin typeface="Trebuchet MS"/>
                <a:cs typeface="Trebuchet MS"/>
              </a:rPr>
              <a:t>engineering</a:t>
            </a:r>
            <a:r>
              <a:rPr dirty="0" sz="1350" spc="-11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dirty="0" sz="1350" spc="55">
                <a:solidFill>
                  <a:srgbClr val="D9D0E6"/>
                </a:solidFill>
                <a:latin typeface="Trebuchet MS"/>
                <a:cs typeface="Trebuchet MS"/>
              </a:rPr>
              <a:t>and  </a:t>
            </a:r>
            <a:r>
              <a:rPr dirty="0" sz="1350" spc="5">
                <a:solidFill>
                  <a:srgbClr val="D9D0E6"/>
                </a:solidFill>
                <a:latin typeface="Trebuchet MS"/>
                <a:cs typeface="Trebuchet MS"/>
              </a:rPr>
              <a:t>systematic </a:t>
            </a:r>
            <a:r>
              <a:rPr dirty="0" sz="1350" spc="40">
                <a:solidFill>
                  <a:srgbClr val="D9D0E6"/>
                </a:solidFill>
                <a:latin typeface="Trebuchet MS"/>
                <a:cs typeface="Trebuchet MS"/>
              </a:rPr>
              <a:t>changes </a:t>
            </a:r>
            <a:r>
              <a:rPr dirty="0" sz="1350">
                <a:solidFill>
                  <a:srgbClr val="D9D0E6"/>
                </a:solidFill>
                <a:latin typeface="Trebuchet MS"/>
                <a:cs typeface="Trebuchet MS"/>
              </a:rPr>
              <a:t>from  </a:t>
            </a:r>
            <a:r>
              <a:rPr dirty="0" sz="1350" spc="25">
                <a:solidFill>
                  <a:srgbClr val="D9D0E6"/>
                </a:solidFill>
                <a:latin typeface="Trebuchet MS"/>
                <a:cs typeface="Trebuchet MS"/>
              </a:rPr>
              <a:t>systems </a:t>
            </a:r>
            <a:r>
              <a:rPr dirty="0" sz="1350" spc="15">
                <a:solidFill>
                  <a:srgbClr val="D9D0E6"/>
                </a:solidFill>
                <a:latin typeface="Trebuchet MS"/>
                <a:cs typeface="Trebuchet MS"/>
              </a:rPr>
              <a:t>out </a:t>
            </a:r>
            <a:r>
              <a:rPr dirty="0" sz="1350" spc="25">
                <a:solidFill>
                  <a:srgbClr val="D9D0E6"/>
                </a:solidFill>
                <a:latin typeface="Trebuchet MS"/>
                <a:cs typeface="Trebuchet MS"/>
              </a:rPr>
              <a:t>of</a:t>
            </a:r>
            <a:r>
              <a:rPr dirty="0" sz="1350" spc="-15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dirty="0" sz="1350">
                <a:solidFill>
                  <a:srgbClr val="D9D0E6"/>
                </a:solidFill>
                <a:latin typeface="Trebuchet MS"/>
                <a:cs typeface="Trebuchet MS"/>
              </a:rPr>
              <a:t>modalities.</a:t>
            </a:r>
            <a:endParaRPr sz="135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356678" y="1496060"/>
            <a:ext cx="1621155" cy="69215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9400"/>
              </a:lnSpc>
              <a:spcBef>
                <a:spcPts val="95"/>
              </a:spcBef>
            </a:pPr>
            <a:r>
              <a:rPr dirty="0" sz="2000" spc="40" b="0">
                <a:solidFill>
                  <a:srgbClr val="FF726D"/>
                </a:solidFill>
                <a:latin typeface="Inconsolata"/>
                <a:cs typeface="Inconsolata"/>
              </a:rPr>
              <a:t>Global  </a:t>
            </a:r>
            <a:r>
              <a:rPr dirty="0" sz="2000" spc="45" b="0">
                <a:solidFill>
                  <a:srgbClr val="FF726D"/>
                </a:solidFill>
                <a:latin typeface="Inconsolata"/>
                <a:cs typeface="Inconsolata"/>
              </a:rPr>
              <a:t>Partnership</a:t>
            </a:r>
            <a:r>
              <a:rPr dirty="0" sz="2000" spc="10" b="0">
                <a:solidFill>
                  <a:srgbClr val="FF726D"/>
                </a:solidFill>
                <a:latin typeface="Inconsolata"/>
                <a:cs typeface="Inconsolata"/>
              </a:rPr>
              <a:t>s</a:t>
            </a:r>
            <a:endParaRPr sz="2000">
              <a:latin typeface="Inconsolata"/>
              <a:cs typeface="Inconsolat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356678" y="2383789"/>
            <a:ext cx="2457450" cy="3121025"/>
          </a:xfrm>
          <a:prstGeom prst="rect">
            <a:avLst/>
          </a:prstGeom>
        </p:spPr>
        <p:txBody>
          <a:bodyPr wrap="square" lIns="0" tIns="17780" rIns="0" bIns="0" rtlCol="0" vert="horz">
            <a:spAutoFit/>
          </a:bodyPr>
          <a:lstStyle/>
          <a:p>
            <a:pPr marL="12700" marR="5080">
              <a:lnSpc>
                <a:spcPct val="150200"/>
              </a:lnSpc>
              <a:spcBef>
                <a:spcPts val="140"/>
              </a:spcBef>
            </a:pPr>
            <a:r>
              <a:rPr dirty="0" sz="1350" spc="-10">
                <a:solidFill>
                  <a:srgbClr val="D9D0E6"/>
                </a:solidFill>
                <a:latin typeface="Trebuchet MS"/>
                <a:cs typeface="Trebuchet MS"/>
              </a:rPr>
              <a:t>The </a:t>
            </a:r>
            <a:r>
              <a:rPr dirty="0" sz="1350" spc="20">
                <a:solidFill>
                  <a:srgbClr val="D9D0E6"/>
                </a:solidFill>
                <a:latin typeface="Trebuchet MS"/>
                <a:cs typeface="Trebuchet MS"/>
              </a:rPr>
              <a:t>formation </a:t>
            </a:r>
            <a:r>
              <a:rPr dirty="0" sz="1350" spc="25">
                <a:solidFill>
                  <a:srgbClr val="D9D0E6"/>
                </a:solidFill>
                <a:latin typeface="Trebuchet MS"/>
                <a:cs typeface="Trebuchet MS"/>
              </a:rPr>
              <a:t>of</a:t>
            </a:r>
            <a:r>
              <a:rPr dirty="0" sz="1350" spc="-8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dirty="0" sz="1350" spc="25">
                <a:solidFill>
                  <a:srgbClr val="D9D0E6"/>
                </a:solidFill>
                <a:latin typeface="Trebuchet MS"/>
                <a:cs typeface="Trebuchet MS"/>
              </a:rPr>
              <a:t>international  </a:t>
            </a:r>
            <a:r>
              <a:rPr dirty="0" sz="1350" spc="15">
                <a:solidFill>
                  <a:srgbClr val="D9D0E6"/>
                </a:solidFill>
                <a:latin typeface="Trebuchet MS"/>
                <a:cs typeface="Trebuchet MS"/>
              </a:rPr>
              <a:t>partnerships, </a:t>
            </a:r>
            <a:r>
              <a:rPr dirty="0" sz="1350" spc="25">
                <a:solidFill>
                  <a:srgbClr val="D9D0E6"/>
                </a:solidFill>
                <a:latin typeface="Trebuchet MS"/>
                <a:cs typeface="Trebuchet MS"/>
              </a:rPr>
              <a:t>such </a:t>
            </a:r>
            <a:r>
              <a:rPr dirty="0" sz="1350" spc="60">
                <a:solidFill>
                  <a:srgbClr val="D9D0E6"/>
                </a:solidFill>
                <a:latin typeface="Trebuchet MS"/>
                <a:cs typeface="Trebuchet MS"/>
              </a:rPr>
              <a:t>as </a:t>
            </a:r>
            <a:r>
              <a:rPr dirty="0" sz="1350" spc="20">
                <a:solidFill>
                  <a:srgbClr val="D9D0E6"/>
                </a:solidFill>
                <a:latin typeface="Trebuchet MS"/>
                <a:cs typeface="Trebuchet MS"/>
              </a:rPr>
              <a:t>the  China </a:t>
            </a:r>
            <a:r>
              <a:rPr dirty="0" sz="1350" spc="-5">
                <a:solidFill>
                  <a:srgbClr val="D9D0E6"/>
                </a:solidFill>
                <a:latin typeface="Trebuchet MS"/>
                <a:cs typeface="Trebuchet MS"/>
              </a:rPr>
              <a:t>Belt </a:t>
            </a:r>
            <a:r>
              <a:rPr dirty="0" sz="1350" spc="55">
                <a:solidFill>
                  <a:srgbClr val="D9D0E6"/>
                </a:solidFill>
                <a:latin typeface="Trebuchet MS"/>
                <a:cs typeface="Trebuchet MS"/>
              </a:rPr>
              <a:t>and Road </a:t>
            </a:r>
            <a:r>
              <a:rPr dirty="0" sz="1350" spc="-10">
                <a:solidFill>
                  <a:srgbClr val="D9D0E6"/>
                </a:solidFill>
                <a:latin typeface="Trebuchet MS"/>
                <a:cs typeface="Trebuchet MS"/>
              </a:rPr>
              <a:t>Initiative,  </a:t>
            </a:r>
            <a:r>
              <a:rPr dirty="0" sz="1350" spc="25">
                <a:solidFill>
                  <a:srgbClr val="D9D0E6"/>
                </a:solidFill>
                <a:latin typeface="Trebuchet MS"/>
                <a:cs typeface="Trebuchet MS"/>
              </a:rPr>
              <a:t>to </a:t>
            </a:r>
            <a:r>
              <a:rPr dirty="0" sz="1350" spc="30">
                <a:solidFill>
                  <a:srgbClr val="D9D0E6"/>
                </a:solidFill>
                <a:latin typeface="Trebuchet MS"/>
                <a:cs typeface="Trebuchet MS"/>
              </a:rPr>
              <a:t>support </a:t>
            </a:r>
            <a:r>
              <a:rPr dirty="0" sz="1350">
                <a:solidFill>
                  <a:srgbClr val="D9D0E6"/>
                </a:solidFill>
                <a:latin typeface="Trebuchet MS"/>
                <a:cs typeface="Trebuchet MS"/>
              </a:rPr>
              <a:t>trade growth  </a:t>
            </a:r>
            <a:r>
              <a:rPr dirty="0" sz="1350" spc="45">
                <a:solidFill>
                  <a:srgbClr val="D9D0E6"/>
                </a:solidFill>
                <a:latin typeface="Trebuchet MS"/>
                <a:cs typeface="Trebuchet MS"/>
              </a:rPr>
              <a:t>among </a:t>
            </a:r>
            <a:r>
              <a:rPr dirty="0" sz="1350" spc="15">
                <a:solidFill>
                  <a:srgbClr val="D9D0E6"/>
                </a:solidFill>
                <a:latin typeface="Trebuchet MS"/>
                <a:cs typeface="Trebuchet MS"/>
              </a:rPr>
              <a:t>participating</a:t>
            </a:r>
            <a:r>
              <a:rPr dirty="0" sz="1350" spc="-14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dirty="0" sz="1350">
                <a:solidFill>
                  <a:srgbClr val="D9D0E6"/>
                </a:solidFill>
                <a:latin typeface="Trebuchet MS"/>
                <a:cs typeface="Trebuchet MS"/>
              </a:rPr>
              <a:t>countries.  </a:t>
            </a:r>
            <a:r>
              <a:rPr dirty="0" sz="1350" spc="-5">
                <a:solidFill>
                  <a:srgbClr val="D9D0E6"/>
                </a:solidFill>
                <a:latin typeface="Trebuchet MS"/>
                <a:cs typeface="Trebuchet MS"/>
              </a:rPr>
              <a:t>With </a:t>
            </a:r>
            <a:r>
              <a:rPr dirty="0" sz="1350" spc="30">
                <a:solidFill>
                  <a:srgbClr val="D9D0E6"/>
                </a:solidFill>
                <a:latin typeface="Trebuchet MS"/>
                <a:cs typeface="Trebuchet MS"/>
              </a:rPr>
              <a:t>our </a:t>
            </a:r>
            <a:r>
              <a:rPr dirty="0" sz="1350" spc="40">
                <a:solidFill>
                  <a:srgbClr val="D9D0E6"/>
                </a:solidFill>
                <a:latin typeface="Trebuchet MS"/>
                <a:cs typeface="Trebuchet MS"/>
              </a:rPr>
              <a:t>own </a:t>
            </a:r>
            <a:r>
              <a:rPr dirty="0" sz="1350">
                <a:solidFill>
                  <a:srgbClr val="D9D0E6"/>
                </a:solidFill>
                <a:latin typeface="Trebuchet MS"/>
                <a:cs typeface="Trebuchet MS"/>
              </a:rPr>
              <a:t>trade </a:t>
            </a:r>
            <a:r>
              <a:rPr dirty="0" sz="1350" spc="10">
                <a:solidFill>
                  <a:srgbClr val="D9D0E6"/>
                </a:solidFill>
                <a:latin typeface="Trebuchet MS"/>
                <a:cs typeface="Trebuchet MS"/>
              </a:rPr>
              <a:t>initiatives  </a:t>
            </a:r>
            <a:r>
              <a:rPr dirty="0" sz="1350" spc="25">
                <a:solidFill>
                  <a:srgbClr val="D9D0E6"/>
                </a:solidFill>
                <a:latin typeface="Trebuchet MS"/>
                <a:cs typeface="Trebuchet MS"/>
              </a:rPr>
              <a:t>to </a:t>
            </a:r>
            <a:r>
              <a:rPr dirty="0" sz="1350" spc="15">
                <a:solidFill>
                  <a:srgbClr val="D9D0E6"/>
                </a:solidFill>
                <a:latin typeface="Trebuchet MS"/>
                <a:cs typeface="Trebuchet MS"/>
              </a:rPr>
              <a:t>invest </a:t>
            </a:r>
            <a:r>
              <a:rPr dirty="0" sz="1350" spc="30">
                <a:solidFill>
                  <a:srgbClr val="D9D0E6"/>
                </a:solidFill>
                <a:latin typeface="Trebuchet MS"/>
                <a:cs typeface="Trebuchet MS"/>
              </a:rPr>
              <a:t>into </a:t>
            </a:r>
            <a:r>
              <a:rPr dirty="0" sz="1350">
                <a:solidFill>
                  <a:srgbClr val="D9D0E6"/>
                </a:solidFill>
                <a:latin typeface="Trebuchet MS"/>
                <a:cs typeface="Trebuchet MS"/>
              </a:rPr>
              <a:t>all </a:t>
            </a:r>
            <a:r>
              <a:rPr dirty="0" sz="1350" spc="50">
                <a:solidFill>
                  <a:srgbClr val="D9D0E6"/>
                </a:solidFill>
                <a:latin typeface="Trebuchet MS"/>
                <a:cs typeface="Trebuchet MS"/>
              </a:rPr>
              <a:t>nations </a:t>
            </a:r>
            <a:r>
              <a:rPr dirty="0" sz="1350" spc="55">
                <a:solidFill>
                  <a:srgbClr val="D9D0E6"/>
                </a:solidFill>
                <a:latin typeface="Trebuchet MS"/>
                <a:cs typeface="Trebuchet MS"/>
              </a:rPr>
              <a:t>and  </a:t>
            </a:r>
            <a:r>
              <a:rPr dirty="0" sz="1350" spc="30">
                <a:solidFill>
                  <a:srgbClr val="D9D0E6"/>
                </a:solidFill>
                <a:latin typeface="Trebuchet MS"/>
                <a:cs typeface="Trebuchet MS"/>
              </a:rPr>
              <a:t>nation-state partners </a:t>
            </a:r>
            <a:r>
              <a:rPr dirty="0" sz="1350" spc="35">
                <a:solidFill>
                  <a:srgbClr val="D9D0E6"/>
                </a:solidFill>
                <a:latin typeface="Trebuchet MS"/>
                <a:cs typeface="Trebuchet MS"/>
              </a:rPr>
              <a:t>who </a:t>
            </a:r>
            <a:r>
              <a:rPr dirty="0" sz="1350" spc="-15">
                <a:solidFill>
                  <a:srgbClr val="D9D0E6"/>
                </a:solidFill>
                <a:latin typeface="Trebuchet MS"/>
                <a:cs typeface="Trebuchet MS"/>
              </a:rPr>
              <a:t>are  </a:t>
            </a:r>
            <a:r>
              <a:rPr dirty="0" sz="1350" spc="20">
                <a:solidFill>
                  <a:srgbClr val="D9D0E6"/>
                </a:solidFill>
                <a:latin typeface="Trebuchet MS"/>
                <a:cs typeface="Trebuchet MS"/>
              </a:rPr>
              <a:t>member-partners </a:t>
            </a:r>
            <a:r>
              <a:rPr dirty="0" sz="1350" spc="25">
                <a:solidFill>
                  <a:srgbClr val="D9D0E6"/>
                </a:solidFill>
                <a:latin typeface="Trebuchet MS"/>
                <a:cs typeface="Trebuchet MS"/>
              </a:rPr>
              <a:t>of </a:t>
            </a:r>
            <a:r>
              <a:rPr dirty="0" sz="1350" spc="20">
                <a:solidFill>
                  <a:srgbClr val="D9D0E6"/>
                </a:solidFill>
                <a:latin typeface="Trebuchet MS"/>
                <a:cs typeface="Trebuchet MS"/>
              </a:rPr>
              <a:t>the  </a:t>
            </a:r>
            <a:r>
              <a:rPr dirty="0" sz="1350" spc="5">
                <a:solidFill>
                  <a:srgbClr val="D9D0E6"/>
                </a:solidFill>
                <a:latin typeface="Trebuchet MS"/>
                <a:cs typeface="Trebuchet MS"/>
              </a:rPr>
              <a:t>Digital </a:t>
            </a:r>
            <a:r>
              <a:rPr dirty="0" sz="1350" spc="-35">
                <a:solidFill>
                  <a:srgbClr val="D9D0E6"/>
                </a:solidFill>
                <a:latin typeface="Trebuchet MS"/>
                <a:cs typeface="Trebuchet MS"/>
              </a:rPr>
              <a:t>Trade</a:t>
            </a:r>
            <a:r>
              <a:rPr dirty="0" sz="1350" spc="-9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dirty="0" sz="1350" spc="5">
                <a:solidFill>
                  <a:srgbClr val="D9D0E6"/>
                </a:solidFill>
                <a:latin typeface="Trebuchet MS"/>
                <a:cs typeface="Trebuchet MS"/>
              </a:rPr>
              <a:t>Organization.</a:t>
            </a:r>
            <a:endParaRPr sz="1350">
              <a:latin typeface="Trebuchet MS"/>
              <a:cs typeface="Trebuchet M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548494" y="5650484"/>
            <a:ext cx="1754504" cy="4191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1430000" cy="6981825"/>
          </a:xfrm>
          <a:custGeom>
            <a:avLst/>
            <a:gdLst/>
            <a:ahLst/>
            <a:cxnLst/>
            <a:rect l="l" t="t" r="r" b="b"/>
            <a:pathLst>
              <a:path w="11430000" h="6981825">
                <a:moveTo>
                  <a:pt x="0" y="0"/>
                </a:moveTo>
                <a:lnTo>
                  <a:pt x="11430000" y="0"/>
                </a:lnTo>
                <a:lnTo>
                  <a:pt x="11430000" y="6981809"/>
                </a:lnTo>
                <a:lnTo>
                  <a:pt x="0" y="6981809"/>
                </a:lnTo>
                <a:lnTo>
                  <a:pt x="0" y="0"/>
                </a:lnTo>
                <a:close/>
              </a:path>
            </a:pathLst>
          </a:custGeom>
          <a:solidFill>
            <a:srgbClr val="24163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978025" y="454025"/>
            <a:ext cx="7469505" cy="539750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pc="35"/>
              <a:t>Role </a:t>
            </a:r>
            <a:r>
              <a:rPr dirty="0" spc="30"/>
              <a:t>of </a:t>
            </a:r>
            <a:r>
              <a:rPr dirty="0" spc="40"/>
              <a:t>Technology </a:t>
            </a:r>
            <a:r>
              <a:rPr dirty="0" spc="30"/>
              <a:t>in </a:t>
            </a:r>
            <a:r>
              <a:rPr dirty="0" spc="40"/>
              <a:t>Global</a:t>
            </a:r>
            <a:r>
              <a:rPr dirty="0" spc="254"/>
              <a:t> </a:t>
            </a:r>
            <a:r>
              <a:rPr dirty="0" spc="40"/>
              <a:t>Trade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1647825" y="3861191"/>
            <a:ext cx="8143875" cy="790575"/>
            <a:chOff x="1647825" y="3861191"/>
            <a:chExt cx="8143875" cy="790575"/>
          </a:xfrm>
        </p:grpSpPr>
        <p:sp>
          <p:nvSpPr>
            <p:cNvPr id="5" name="object 5"/>
            <p:cNvSpPr/>
            <p:nvPr/>
          </p:nvSpPr>
          <p:spPr>
            <a:xfrm>
              <a:off x="1647825" y="4048125"/>
              <a:ext cx="8143875" cy="603885"/>
            </a:xfrm>
            <a:custGeom>
              <a:avLst/>
              <a:gdLst/>
              <a:ahLst/>
              <a:cxnLst/>
              <a:rect l="l" t="t" r="r" b="b"/>
              <a:pathLst>
                <a:path w="8143875" h="603885">
                  <a:moveTo>
                    <a:pt x="8143875" y="0"/>
                  </a:moveTo>
                  <a:lnTo>
                    <a:pt x="0" y="0"/>
                  </a:lnTo>
                  <a:lnTo>
                    <a:pt x="0" y="19050"/>
                  </a:lnTo>
                  <a:lnTo>
                    <a:pt x="1981200" y="19050"/>
                  </a:lnTo>
                  <a:lnTo>
                    <a:pt x="1981200" y="603656"/>
                  </a:lnTo>
                  <a:lnTo>
                    <a:pt x="2000250" y="603656"/>
                  </a:lnTo>
                  <a:lnTo>
                    <a:pt x="2000250" y="19050"/>
                  </a:lnTo>
                  <a:lnTo>
                    <a:pt x="8143875" y="19050"/>
                  </a:lnTo>
                  <a:lnTo>
                    <a:pt x="8143875" y="0"/>
                  </a:lnTo>
                  <a:close/>
                </a:path>
              </a:pathLst>
            </a:custGeom>
            <a:solidFill>
              <a:srgbClr val="FF6680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3448050" y="3861191"/>
              <a:ext cx="381000" cy="381000"/>
            </a:xfrm>
            <a:custGeom>
              <a:avLst/>
              <a:gdLst/>
              <a:ahLst/>
              <a:cxnLst/>
              <a:rect l="l" t="t" r="r" b="b"/>
              <a:pathLst>
                <a:path w="381000" h="381000">
                  <a:moveTo>
                    <a:pt x="343821" y="381000"/>
                  </a:moveTo>
                  <a:lnTo>
                    <a:pt x="37178" y="381000"/>
                  </a:lnTo>
                  <a:lnTo>
                    <a:pt x="31711" y="379912"/>
                  </a:lnTo>
                  <a:lnTo>
                    <a:pt x="1087" y="349289"/>
                  </a:lnTo>
                  <a:lnTo>
                    <a:pt x="0" y="343821"/>
                  </a:lnTo>
                  <a:lnTo>
                    <a:pt x="0" y="37178"/>
                  </a:lnTo>
                  <a:lnTo>
                    <a:pt x="21208" y="5437"/>
                  </a:lnTo>
                  <a:lnTo>
                    <a:pt x="37178" y="0"/>
                  </a:lnTo>
                  <a:lnTo>
                    <a:pt x="343821" y="0"/>
                  </a:lnTo>
                  <a:lnTo>
                    <a:pt x="375562" y="21208"/>
                  </a:lnTo>
                  <a:lnTo>
                    <a:pt x="381000" y="37178"/>
                  </a:lnTo>
                  <a:lnTo>
                    <a:pt x="381000" y="343821"/>
                  </a:lnTo>
                  <a:lnTo>
                    <a:pt x="359791" y="375562"/>
                  </a:lnTo>
                  <a:lnTo>
                    <a:pt x="349289" y="379912"/>
                  </a:lnTo>
                  <a:close/>
                </a:path>
              </a:pathLst>
            </a:custGeom>
            <a:solidFill>
              <a:srgbClr val="31204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/>
          <p:nvPr/>
        </p:nvSpPr>
        <p:spPr>
          <a:xfrm>
            <a:off x="3556793" y="3867541"/>
            <a:ext cx="154305" cy="33401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 spc="10" b="0">
                <a:solidFill>
                  <a:srgbClr val="FF726D"/>
                </a:solidFill>
                <a:latin typeface="Inconsolata"/>
                <a:cs typeface="Inconsolata"/>
              </a:rPr>
              <a:t>1</a:t>
            </a:r>
            <a:endParaRPr sz="2000">
              <a:latin typeface="Inconsolata"/>
              <a:cs typeface="Inconsolat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051968" y="4802187"/>
            <a:ext cx="1161415" cy="28257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650" spc="65" b="0">
                <a:solidFill>
                  <a:srgbClr val="FF726D"/>
                </a:solidFill>
                <a:latin typeface="Inconsolata"/>
                <a:cs typeface="Inconsolata"/>
              </a:rPr>
              <a:t>Automation</a:t>
            </a:r>
            <a:endParaRPr sz="1650">
              <a:latin typeface="Inconsolata"/>
              <a:cs typeface="Inconsolat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823243" y="5203190"/>
            <a:ext cx="3576954" cy="125412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algn="ctr" marL="12700" marR="5080" indent="-635">
              <a:lnSpc>
                <a:spcPct val="149700"/>
              </a:lnSpc>
              <a:spcBef>
                <a:spcPts val="75"/>
              </a:spcBef>
            </a:pPr>
            <a:r>
              <a:rPr dirty="0" sz="1350" spc="20">
                <a:solidFill>
                  <a:srgbClr val="D9D0E6"/>
                </a:solidFill>
                <a:latin typeface="Trebuchet MS"/>
                <a:cs typeface="Trebuchet MS"/>
              </a:rPr>
              <a:t>Automation </a:t>
            </a:r>
            <a:r>
              <a:rPr dirty="0" sz="1350" spc="65">
                <a:solidFill>
                  <a:srgbClr val="D9D0E6"/>
                </a:solidFill>
                <a:latin typeface="Trebuchet MS"/>
                <a:cs typeface="Trebuchet MS"/>
              </a:rPr>
              <a:t>has </a:t>
            </a:r>
            <a:r>
              <a:rPr dirty="0" sz="1350" spc="10">
                <a:solidFill>
                  <a:srgbClr val="D9D0E6"/>
                </a:solidFill>
                <a:latin typeface="Trebuchet MS"/>
                <a:cs typeface="Trebuchet MS"/>
              </a:rPr>
              <a:t>reduced </a:t>
            </a:r>
            <a:r>
              <a:rPr dirty="0" sz="1350" spc="35">
                <a:solidFill>
                  <a:srgbClr val="D9D0E6"/>
                </a:solidFill>
                <a:latin typeface="Trebuchet MS"/>
                <a:cs typeface="Trebuchet MS"/>
              </a:rPr>
              <a:t>labor </a:t>
            </a:r>
            <a:r>
              <a:rPr dirty="0" sz="1350" spc="40">
                <a:solidFill>
                  <a:srgbClr val="D9D0E6"/>
                </a:solidFill>
                <a:latin typeface="Trebuchet MS"/>
                <a:cs typeface="Trebuchet MS"/>
              </a:rPr>
              <a:t>costs </a:t>
            </a:r>
            <a:r>
              <a:rPr dirty="0" sz="1350" spc="55">
                <a:solidFill>
                  <a:srgbClr val="D9D0E6"/>
                </a:solidFill>
                <a:latin typeface="Trebuchet MS"/>
                <a:cs typeface="Trebuchet MS"/>
              </a:rPr>
              <a:t>and  </a:t>
            </a:r>
            <a:r>
              <a:rPr dirty="0" sz="1350" spc="30">
                <a:solidFill>
                  <a:srgbClr val="D9D0E6"/>
                </a:solidFill>
                <a:latin typeface="Trebuchet MS"/>
                <a:cs typeface="Trebuchet MS"/>
              </a:rPr>
              <a:t>helped </a:t>
            </a:r>
            <a:r>
              <a:rPr dirty="0" sz="1350" spc="25">
                <a:solidFill>
                  <a:srgbClr val="D9D0E6"/>
                </a:solidFill>
                <a:latin typeface="Trebuchet MS"/>
                <a:cs typeface="Trebuchet MS"/>
              </a:rPr>
              <a:t>to </a:t>
            </a:r>
            <a:r>
              <a:rPr dirty="0" sz="1350" spc="35">
                <a:solidFill>
                  <a:srgbClr val="D9D0E6"/>
                </a:solidFill>
                <a:latin typeface="Trebuchet MS"/>
                <a:cs typeface="Trebuchet MS"/>
              </a:rPr>
              <a:t>speed </a:t>
            </a:r>
            <a:r>
              <a:rPr dirty="0" sz="1350" spc="25">
                <a:solidFill>
                  <a:srgbClr val="D9D0E6"/>
                </a:solidFill>
                <a:latin typeface="Trebuchet MS"/>
                <a:cs typeface="Trebuchet MS"/>
              </a:rPr>
              <a:t>up </a:t>
            </a:r>
            <a:r>
              <a:rPr dirty="0" sz="1350" spc="20">
                <a:solidFill>
                  <a:srgbClr val="D9D0E6"/>
                </a:solidFill>
                <a:latin typeface="Trebuchet MS"/>
                <a:cs typeface="Trebuchet MS"/>
              </a:rPr>
              <a:t>the </a:t>
            </a:r>
            <a:r>
              <a:rPr dirty="0" sz="1350" spc="15">
                <a:solidFill>
                  <a:srgbClr val="D9D0E6"/>
                </a:solidFill>
                <a:latin typeface="Trebuchet MS"/>
                <a:cs typeface="Trebuchet MS"/>
              </a:rPr>
              <a:t>manufacturing  </a:t>
            </a:r>
            <a:r>
              <a:rPr dirty="0" sz="1350">
                <a:solidFill>
                  <a:srgbClr val="D9D0E6"/>
                </a:solidFill>
                <a:latin typeface="Trebuchet MS"/>
                <a:cs typeface="Trebuchet MS"/>
              </a:rPr>
              <a:t>process,</a:t>
            </a:r>
            <a:r>
              <a:rPr dirty="0" sz="1350" spc="-65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dirty="0" sz="1350" spc="20">
                <a:solidFill>
                  <a:srgbClr val="D9D0E6"/>
                </a:solidFill>
                <a:latin typeface="Trebuchet MS"/>
                <a:cs typeface="Trebuchet MS"/>
              </a:rPr>
              <a:t>making</a:t>
            </a:r>
            <a:r>
              <a:rPr dirty="0" sz="1350" spc="-6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dirty="0" sz="1350" spc="25">
                <a:solidFill>
                  <a:srgbClr val="D9D0E6"/>
                </a:solidFill>
                <a:latin typeface="Trebuchet MS"/>
                <a:cs typeface="Trebuchet MS"/>
              </a:rPr>
              <a:t>global</a:t>
            </a:r>
            <a:r>
              <a:rPr dirty="0" sz="1350" spc="-55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dirty="0" sz="1350">
                <a:solidFill>
                  <a:srgbClr val="D9D0E6"/>
                </a:solidFill>
                <a:latin typeface="Trebuchet MS"/>
                <a:cs typeface="Trebuchet MS"/>
              </a:rPr>
              <a:t>trade</a:t>
            </a:r>
            <a:r>
              <a:rPr dirty="0" sz="1350" spc="-25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dirty="0" sz="1350" spc="5">
                <a:solidFill>
                  <a:srgbClr val="D9D0E6"/>
                </a:solidFill>
                <a:latin typeface="Trebuchet MS"/>
                <a:cs typeface="Trebuchet MS"/>
              </a:rPr>
              <a:t>faster</a:t>
            </a:r>
            <a:r>
              <a:rPr dirty="0" sz="1350" spc="-3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dirty="0" sz="1350" spc="55">
                <a:solidFill>
                  <a:srgbClr val="D9D0E6"/>
                </a:solidFill>
                <a:latin typeface="Trebuchet MS"/>
                <a:cs typeface="Trebuchet MS"/>
              </a:rPr>
              <a:t>and</a:t>
            </a:r>
            <a:r>
              <a:rPr dirty="0" sz="1350" spc="-2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dirty="0" sz="1350" spc="5">
                <a:solidFill>
                  <a:srgbClr val="D9D0E6"/>
                </a:solidFill>
                <a:latin typeface="Trebuchet MS"/>
                <a:cs typeface="Trebuchet MS"/>
              </a:rPr>
              <a:t>more  </a:t>
            </a:r>
            <a:r>
              <a:rPr dirty="0" sz="1350" spc="-25">
                <a:solidFill>
                  <a:srgbClr val="D9D0E6"/>
                </a:solidFill>
                <a:latin typeface="Trebuchet MS"/>
                <a:cs typeface="Trebuchet MS"/>
              </a:rPr>
              <a:t>efficient.</a:t>
            </a:r>
            <a:endParaRPr sz="1350">
              <a:latin typeface="Trebuchet MS"/>
              <a:cs typeface="Trebuchet MS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5524500" y="3454003"/>
            <a:ext cx="381000" cy="790575"/>
            <a:chOff x="5524500" y="3454003"/>
            <a:chExt cx="381000" cy="790575"/>
          </a:xfrm>
        </p:grpSpPr>
        <p:sp>
          <p:nvSpPr>
            <p:cNvPr id="11" name="object 11"/>
            <p:cNvSpPr/>
            <p:nvPr/>
          </p:nvSpPr>
          <p:spPr>
            <a:xfrm>
              <a:off x="5705475" y="3454003"/>
              <a:ext cx="19050" cy="600075"/>
            </a:xfrm>
            <a:custGeom>
              <a:avLst/>
              <a:gdLst/>
              <a:ahLst/>
              <a:cxnLst/>
              <a:rect l="l" t="t" r="r" b="b"/>
              <a:pathLst>
                <a:path w="19050" h="600075">
                  <a:moveTo>
                    <a:pt x="19050" y="600075"/>
                  </a:moveTo>
                  <a:lnTo>
                    <a:pt x="0" y="600075"/>
                  </a:lnTo>
                  <a:lnTo>
                    <a:pt x="0" y="0"/>
                  </a:lnTo>
                  <a:lnTo>
                    <a:pt x="19050" y="0"/>
                  </a:lnTo>
                  <a:lnTo>
                    <a:pt x="19050" y="600075"/>
                  </a:lnTo>
                  <a:close/>
                </a:path>
              </a:pathLst>
            </a:custGeom>
            <a:solidFill>
              <a:srgbClr val="FF6680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5524500" y="3863568"/>
              <a:ext cx="381000" cy="381000"/>
            </a:xfrm>
            <a:custGeom>
              <a:avLst/>
              <a:gdLst/>
              <a:ahLst/>
              <a:cxnLst/>
              <a:rect l="l" t="t" r="r" b="b"/>
              <a:pathLst>
                <a:path w="381000" h="381000">
                  <a:moveTo>
                    <a:pt x="343821" y="381000"/>
                  </a:moveTo>
                  <a:lnTo>
                    <a:pt x="37178" y="381000"/>
                  </a:lnTo>
                  <a:lnTo>
                    <a:pt x="31711" y="379912"/>
                  </a:lnTo>
                  <a:lnTo>
                    <a:pt x="1087" y="349289"/>
                  </a:lnTo>
                  <a:lnTo>
                    <a:pt x="0" y="343821"/>
                  </a:lnTo>
                  <a:lnTo>
                    <a:pt x="0" y="37178"/>
                  </a:lnTo>
                  <a:lnTo>
                    <a:pt x="21208" y="5437"/>
                  </a:lnTo>
                  <a:lnTo>
                    <a:pt x="37178" y="0"/>
                  </a:lnTo>
                  <a:lnTo>
                    <a:pt x="343821" y="0"/>
                  </a:lnTo>
                  <a:lnTo>
                    <a:pt x="375562" y="21208"/>
                  </a:lnTo>
                  <a:lnTo>
                    <a:pt x="381000" y="37178"/>
                  </a:lnTo>
                  <a:lnTo>
                    <a:pt x="381000" y="343821"/>
                  </a:lnTo>
                  <a:lnTo>
                    <a:pt x="359791" y="375562"/>
                  </a:lnTo>
                  <a:lnTo>
                    <a:pt x="349289" y="379912"/>
                  </a:lnTo>
                  <a:close/>
                </a:path>
              </a:pathLst>
            </a:custGeom>
            <a:solidFill>
              <a:srgbClr val="31204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 txBox="1"/>
          <p:nvPr/>
        </p:nvSpPr>
        <p:spPr>
          <a:xfrm>
            <a:off x="5635625" y="3860393"/>
            <a:ext cx="154305" cy="33401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 spc="10" b="0">
                <a:solidFill>
                  <a:srgbClr val="FF726D"/>
                </a:solidFill>
                <a:latin typeface="Inconsolata"/>
                <a:cs typeface="Inconsolata"/>
              </a:rPr>
              <a:t>2</a:t>
            </a:r>
            <a:endParaRPr sz="2000">
              <a:latin typeface="Inconsolata"/>
              <a:cs typeface="Inconsolat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897312" y="1268412"/>
            <a:ext cx="3590925" cy="196024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algn="ctr" marL="37465">
              <a:lnSpc>
                <a:spcPct val="100000"/>
              </a:lnSpc>
              <a:spcBef>
                <a:spcPts val="135"/>
              </a:spcBef>
            </a:pPr>
            <a:r>
              <a:rPr dirty="0" sz="1650" spc="65" b="0">
                <a:solidFill>
                  <a:srgbClr val="FF726D"/>
                </a:solidFill>
                <a:latin typeface="Inconsolata"/>
                <a:cs typeface="Inconsolata"/>
              </a:rPr>
              <a:t>E-commerce</a:t>
            </a:r>
            <a:endParaRPr sz="1650">
              <a:latin typeface="Inconsolata"/>
              <a:cs typeface="Inconsolata"/>
            </a:endParaRPr>
          </a:p>
          <a:p>
            <a:pPr algn="ctr" marL="12700" marR="5080" indent="-4445">
              <a:lnSpc>
                <a:spcPct val="150500"/>
              </a:lnSpc>
              <a:spcBef>
                <a:spcPts val="1030"/>
              </a:spcBef>
            </a:pPr>
            <a:r>
              <a:rPr dirty="0" sz="1350" spc="5">
                <a:solidFill>
                  <a:srgbClr val="D9D0E6"/>
                </a:solidFill>
                <a:latin typeface="Trebuchet MS"/>
                <a:cs typeface="Trebuchet MS"/>
              </a:rPr>
              <a:t>E-commerce </a:t>
            </a:r>
            <a:r>
              <a:rPr dirty="0" sz="1350" spc="65">
                <a:solidFill>
                  <a:srgbClr val="D9D0E6"/>
                </a:solidFill>
                <a:latin typeface="Trebuchet MS"/>
                <a:cs typeface="Trebuchet MS"/>
              </a:rPr>
              <a:t>has </a:t>
            </a:r>
            <a:r>
              <a:rPr dirty="0" sz="1350" spc="25">
                <a:solidFill>
                  <a:srgbClr val="D9D0E6"/>
                </a:solidFill>
                <a:latin typeface="Trebuchet MS"/>
                <a:cs typeface="Trebuchet MS"/>
              </a:rPr>
              <a:t>made global </a:t>
            </a:r>
            <a:r>
              <a:rPr dirty="0" sz="1350">
                <a:solidFill>
                  <a:srgbClr val="D9D0E6"/>
                </a:solidFill>
                <a:latin typeface="Trebuchet MS"/>
                <a:cs typeface="Trebuchet MS"/>
              </a:rPr>
              <a:t>trade </a:t>
            </a:r>
            <a:r>
              <a:rPr dirty="0" sz="1350" spc="5">
                <a:solidFill>
                  <a:srgbClr val="D9D0E6"/>
                </a:solidFill>
                <a:latin typeface="Trebuchet MS"/>
                <a:cs typeface="Trebuchet MS"/>
              </a:rPr>
              <a:t>more  </a:t>
            </a:r>
            <a:r>
              <a:rPr dirty="0" sz="1350" spc="15">
                <a:solidFill>
                  <a:srgbClr val="D9D0E6"/>
                </a:solidFill>
                <a:latin typeface="Trebuchet MS"/>
                <a:cs typeface="Trebuchet MS"/>
              </a:rPr>
              <a:t>accessible </a:t>
            </a:r>
            <a:r>
              <a:rPr dirty="0" sz="1350" spc="25">
                <a:solidFill>
                  <a:srgbClr val="D9D0E6"/>
                </a:solidFill>
                <a:latin typeface="Trebuchet MS"/>
                <a:cs typeface="Trebuchet MS"/>
              </a:rPr>
              <a:t>to </a:t>
            </a:r>
            <a:r>
              <a:rPr dirty="0" sz="1350" spc="10">
                <a:solidFill>
                  <a:srgbClr val="D9D0E6"/>
                </a:solidFill>
                <a:latin typeface="Trebuchet MS"/>
                <a:cs typeface="Trebuchet MS"/>
              </a:rPr>
              <a:t>small </a:t>
            </a:r>
            <a:r>
              <a:rPr dirty="0" sz="1350" spc="35">
                <a:solidFill>
                  <a:srgbClr val="D9D0E6"/>
                </a:solidFill>
                <a:latin typeface="Trebuchet MS"/>
                <a:cs typeface="Trebuchet MS"/>
              </a:rPr>
              <a:t>businesses </a:t>
            </a:r>
            <a:r>
              <a:rPr dirty="0" sz="1350" spc="55">
                <a:solidFill>
                  <a:srgbClr val="D9D0E6"/>
                </a:solidFill>
                <a:latin typeface="Trebuchet MS"/>
                <a:cs typeface="Trebuchet MS"/>
              </a:rPr>
              <a:t>and</a:t>
            </a:r>
            <a:r>
              <a:rPr dirty="0" sz="1350" spc="-204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dirty="0" sz="1350" spc="20">
                <a:solidFill>
                  <a:srgbClr val="D9D0E6"/>
                </a:solidFill>
                <a:latin typeface="Trebuchet MS"/>
                <a:cs typeface="Trebuchet MS"/>
              </a:rPr>
              <a:t>individual  </a:t>
            </a:r>
            <a:r>
              <a:rPr dirty="0" sz="1350" spc="10">
                <a:solidFill>
                  <a:srgbClr val="D9D0E6"/>
                </a:solidFill>
                <a:latin typeface="Trebuchet MS"/>
                <a:cs typeface="Trebuchet MS"/>
              </a:rPr>
              <a:t>entrepreneurs </a:t>
            </a:r>
            <a:r>
              <a:rPr dirty="0" sz="1350" spc="30">
                <a:solidFill>
                  <a:srgbClr val="D9D0E6"/>
                </a:solidFill>
                <a:latin typeface="Trebuchet MS"/>
                <a:cs typeface="Trebuchet MS"/>
              </a:rPr>
              <a:t>by </a:t>
            </a:r>
            <a:r>
              <a:rPr dirty="0" sz="1350" spc="10">
                <a:solidFill>
                  <a:srgbClr val="D9D0E6"/>
                </a:solidFill>
                <a:latin typeface="Trebuchet MS"/>
                <a:cs typeface="Trebuchet MS"/>
              </a:rPr>
              <a:t>eliminating </a:t>
            </a:r>
            <a:r>
              <a:rPr dirty="0" sz="1350">
                <a:solidFill>
                  <a:srgbClr val="D9D0E6"/>
                </a:solidFill>
                <a:latin typeface="Trebuchet MS"/>
                <a:cs typeface="Trebuchet MS"/>
              </a:rPr>
              <a:t>trade </a:t>
            </a:r>
            <a:r>
              <a:rPr dirty="0" sz="1350" spc="20">
                <a:solidFill>
                  <a:srgbClr val="D9D0E6"/>
                </a:solidFill>
                <a:latin typeface="Trebuchet MS"/>
                <a:cs typeface="Trebuchet MS"/>
              </a:rPr>
              <a:t>barriers  </a:t>
            </a:r>
            <a:r>
              <a:rPr dirty="0" sz="1350" spc="25">
                <a:solidFill>
                  <a:srgbClr val="D9D0E6"/>
                </a:solidFill>
                <a:latin typeface="Trebuchet MS"/>
                <a:cs typeface="Trebuchet MS"/>
              </a:rPr>
              <a:t>such </a:t>
            </a:r>
            <a:r>
              <a:rPr dirty="0" sz="1350" spc="60">
                <a:solidFill>
                  <a:srgbClr val="D9D0E6"/>
                </a:solidFill>
                <a:latin typeface="Trebuchet MS"/>
                <a:cs typeface="Trebuchet MS"/>
              </a:rPr>
              <a:t>as </a:t>
            </a:r>
            <a:r>
              <a:rPr dirty="0" sz="1350" spc="25">
                <a:solidFill>
                  <a:srgbClr val="D9D0E6"/>
                </a:solidFill>
                <a:latin typeface="Trebuchet MS"/>
                <a:cs typeface="Trebuchet MS"/>
              </a:rPr>
              <a:t>transportation </a:t>
            </a:r>
            <a:r>
              <a:rPr dirty="0" sz="1350" spc="55">
                <a:solidFill>
                  <a:srgbClr val="D9D0E6"/>
                </a:solidFill>
                <a:latin typeface="Trebuchet MS"/>
                <a:cs typeface="Trebuchet MS"/>
              </a:rPr>
              <a:t>and </a:t>
            </a:r>
            <a:r>
              <a:rPr dirty="0" sz="1350" spc="25">
                <a:solidFill>
                  <a:srgbClr val="D9D0E6"/>
                </a:solidFill>
                <a:latin typeface="Trebuchet MS"/>
                <a:cs typeface="Trebuchet MS"/>
              </a:rPr>
              <a:t>physical </a:t>
            </a:r>
            <a:r>
              <a:rPr dirty="0" sz="1350" spc="10">
                <a:solidFill>
                  <a:srgbClr val="D9D0E6"/>
                </a:solidFill>
                <a:latin typeface="Trebuchet MS"/>
                <a:cs typeface="Trebuchet MS"/>
              </a:rPr>
              <a:t>storage  </a:t>
            </a:r>
            <a:r>
              <a:rPr dirty="0" sz="1350" spc="-10">
                <a:solidFill>
                  <a:srgbClr val="D9D0E6"/>
                </a:solidFill>
                <a:latin typeface="Trebuchet MS"/>
                <a:cs typeface="Trebuchet MS"/>
              </a:rPr>
              <a:t>requirements.</a:t>
            </a:r>
            <a:endParaRPr sz="1350">
              <a:latin typeface="Trebuchet MS"/>
              <a:cs typeface="Trebuchet MS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7600950" y="3861191"/>
            <a:ext cx="390525" cy="790575"/>
            <a:chOff x="7600950" y="3861191"/>
            <a:chExt cx="390525" cy="790575"/>
          </a:xfrm>
        </p:grpSpPr>
        <p:sp>
          <p:nvSpPr>
            <p:cNvPr id="16" name="object 16"/>
            <p:cNvSpPr/>
            <p:nvPr/>
          </p:nvSpPr>
          <p:spPr>
            <a:xfrm>
              <a:off x="7781925" y="4051697"/>
              <a:ext cx="19050" cy="600075"/>
            </a:xfrm>
            <a:custGeom>
              <a:avLst/>
              <a:gdLst/>
              <a:ahLst/>
              <a:cxnLst/>
              <a:rect l="l" t="t" r="r" b="b"/>
              <a:pathLst>
                <a:path w="19050" h="600075">
                  <a:moveTo>
                    <a:pt x="19050" y="600074"/>
                  </a:moveTo>
                  <a:lnTo>
                    <a:pt x="0" y="600074"/>
                  </a:lnTo>
                  <a:lnTo>
                    <a:pt x="0" y="0"/>
                  </a:lnTo>
                  <a:lnTo>
                    <a:pt x="19050" y="0"/>
                  </a:lnTo>
                  <a:lnTo>
                    <a:pt x="19050" y="600074"/>
                  </a:lnTo>
                  <a:close/>
                </a:path>
              </a:pathLst>
            </a:custGeom>
            <a:solidFill>
              <a:srgbClr val="FF6680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7600950" y="3861191"/>
              <a:ext cx="390525" cy="381000"/>
            </a:xfrm>
            <a:custGeom>
              <a:avLst/>
              <a:gdLst/>
              <a:ahLst/>
              <a:cxnLst/>
              <a:rect l="l" t="t" r="r" b="b"/>
              <a:pathLst>
                <a:path w="390525" h="381000">
                  <a:moveTo>
                    <a:pt x="353346" y="381000"/>
                  </a:moveTo>
                  <a:lnTo>
                    <a:pt x="37178" y="381000"/>
                  </a:lnTo>
                  <a:lnTo>
                    <a:pt x="31711" y="379912"/>
                  </a:lnTo>
                  <a:lnTo>
                    <a:pt x="1087" y="349289"/>
                  </a:lnTo>
                  <a:lnTo>
                    <a:pt x="0" y="343821"/>
                  </a:lnTo>
                  <a:lnTo>
                    <a:pt x="0" y="37178"/>
                  </a:lnTo>
                  <a:lnTo>
                    <a:pt x="21208" y="5437"/>
                  </a:lnTo>
                  <a:lnTo>
                    <a:pt x="37178" y="0"/>
                  </a:lnTo>
                  <a:lnTo>
                    <a:pt x="353346" y="0"/>
                  </a:lnTo>
                  <a:lnTo>
                    <a:pt x="385087" y="21208"/>
                  </a:lnTo>
                  <a:lnTo>
                    <a:pt x="390525" y="37178"/>
                  </a:lnTo>
                  <a:lnTo>
                    <a:pt x="390525" y="343821"/>
                  </a:lnTo>
                  <a:lnTo>
                    <a:pt x="369316" y="375562"/>
                  </a:lnTo>
                  <a:lnTo>
                    <a:pt x="358814" y="379912"/>
                  </a:lnTo>
                  <a:close/>
                </a:path>
              </a:pathLst>
            </a:custGeom>
            <a:solidFill>
              <a:srgbClr val="31204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" name="object 18"/>
          <p:cNvSpPr txBox="1"/>
          <p:nvPr/>
        </p:nvSpPr>
        <p:spPr>
          <a:xfrm>
            <a:off x="7714456" y="3867541"/>
            <a:ext cx="154305" cy="33401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 spc="10" b="0">
                <a:solidFill>
                  <a:srgbClr val="FF726D"/>
                </a:solidFill>
                <a:latin typeface="Inconsolata"/>
                <a:cs typeface="Inconsolata"/>
              </a:rPr>
              <a:t>3</a:t>
            </a:r>
            <a:endParaRPr sz="2000">
              <a:latin typeface="Inconsolata"/>
              <a:cs typeface="Inconsolat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209631" y="4802187"/>
            <a:ext cx="1161415" cy="28257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650" spc="65" b="0">
                <a:solidFill>
                  <a:srgbClr val="FF726D"/>
                </a:solidFill>
                <a:latin typeface="Inconsolata"/>
                <a:cs typeface="Inconsolata"/>
              </a:rPr>
              <a:t>Blockchain</a:t>
            </a:r>
            <a:endParaRPr sz="1650">
              <a:latin typeface="Inconsolata"/>
              <a:cs typeface="Inconsolat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959475" y="5203190"/>
            <a:ext cx="3667125" cy="125412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algn="ctr" marL="12700" marR="5080" indent="-48260">
              <a:lnSpc>
                <a:spcPct val="149700"/>
              </a:lnSpc>
              <a:spcBef>
                <a:spcPts val="75"/>
              </a:spcBef>
            </a:pPr>
            <a:r>
              <a:rPr dirty="0" sz="1350" spc="25">
                <a:solidFill>
                  <a:srgbClr val="D9D0E6"/>
                </a:solidFill>
                <a:latin typeface="Trebuchet MS"/>
                <a:cs typeface="Trebuchet MS"/>
              </a:rPr>
              <a:t>Blockchain </a:t>
            </a:r>
            <a:r>
              <a:rPr dirty="0" sz="1350" spc="30">
                <a:solidFill>
                  <a:srgbClr val="D9D0E6"/>
                </a:solidFill>
                <a:latin typeface="Trebuchet MS"/>
                <a:cs typeface="Trebuchet MS"/>
              </a:rPr>
              <a:t>technology </a:t>
            </a:r>
            <a:r>
              <a:rPr dirty="0" sz="1350" spc="65">
                <a:solidFill>
                  <a:srgbClr val="D9D0E6"/>
                </a:solidFill>
                <a:latin typeface="Trebuchet MS"/>
                <a:cs typeface="Trebuchet MS"/>
              </a:rPr>
              <a:t>has </a:t>
            </a:r>
            <a:r>
              <a:rPr dirty="0" sz="1350" spc="30">
                <a:solidFill>
                  <a:srgbClr val="D9D0E6"/>
                </a:solidFill>
                <a:latin typeface="Trebuchet MS"/>
                <a:cs typeface="Trebuchet MS"/>
              </a:rPr>
              <a:t>enabled  </a:t>
            </a:r>
            <a:r>
              <a:rPr dirty="0" sz="1350" spc="10">
                <a:solidFill>
                  <a:srgbClr val="D9D0E6"/>
                </a:solidFill>
                <a:latin typeface="Trebuchet MS"/>
                <a:cs typeface="Trebuchet MS"/>
              </a:rPr>
              <a:t>transparent </a:t>
            </a:r>
            <a:r>
              <a:rPr dirty="0" sz="1350" spc="55">
                <a:solidFill>
                  <a:srgbClr val="D9D0E6"/>
                </a:solidFill>
                <a:latin typeface="Trebuchet MS"/>
                <a:cs typeface="Trebuchet MS"/>
              </a:rPr>
              <a:t>and </a:t>
            </a:r>
            <a:r>
              <a:rPr dirty="0" sz="1350" spc="-5">
                <a:solidFill>
                  <a:srgbClr val="D9D0E6"/>
                </a:solidFill>
                <a:latin typeface="Trebuchet MS"/>
                <a:cs typeface="Trebuchet MS"/>
              </a:rPr>
              <a:t>secure </a:t>
            </a:r>
            <a:r>
              <a:rPr dirty="0" sz="1350">
                <a:solidFill>
                  <a:srgbClr val="D9D0E6"/>
                </a:solidFill>
                <a:latin typeface="Trebuchet MS"/>
                <a:cs typeface="Trebuchet MS"/>
              </a:rPr>
              <a:t>trade </a:t>
            </a:r>
            <a:r>
              <a:rPr dirty="0" sz="1350" spc="20">
                <a:solidFill>
                  <a:srgbClr val="D9D0E6"/>
                </a:solidFill>
                <a:latin typeface="Trebuchet MS"/>
                <a:cs typeface="Trebuchet MS"/>
              </a:rPr>
              <a:t>finance</a:t>
            </a:r>
            <a:r>
              <a:rPr dirty="0" sz="1350" spc="-110">
                <a:solidFill>
                  <a:srgbClr val="D9D0E6"/>
                </a:solidFill>
                <a:latin typeface="Trebuchet MS"/>
                <a:cs typeface="Trebuchet MS"/>
              </a:rPr>
              <a:t> </a:t>
            </a:r>
            <a:r>
              <a:rPr dirty="0" sz="1350" spc="-5">
                <a:solidFill>
                  <a:srgbClr val="D9D0E6"/>
                </a:solidFill>
                <a:latin typeface="Trebuchet MS"/>
                <a:cs typeface="Trebuchet MS"/>
              </a:rPr>
              <a:t>systems,  </a:t>
            </a:r>
            <a:r>
              <a:rPr dirty="0" sz="1350" spc="10">
                <a:solidFill>
                  <a:srgbClr val="D9D0E6"/>
                </a:solidFill>
                <a:latin typeface="Trebuchet MS"/>
                <a:cs typeface="Trebuchet MS"/>
              </a:rPr>
              <a:t>reducing </a:t>
            </a:r>
            <a:r>
              <a:rPr dirty="0" sz="1350" spc="20">
                <a:solidFill>
                  <a:srgbClr val="D9D0E6"/>
                </a:solidFill>
                <a:latin typeface="Trebuchet MS"/>
                <a:cs typeface="Trebuchet MS"/>
              </a:rPr>
              <a:t>the risks </a:t>
            </a:r>
            <a:r>
              <a:rPr dirty="0" sz="1350" spc="30">
                <a:solidFill>
                  <a:srgbClr val="D9D0E6"/>
                </a:solidFill>
                <a:latin typeface="Trebuchet MS"/>
                <a:cs typeface="Trebuchet MS"/>
              </a:rPr>
              <a:t>associated </a:t>
            </a:r>
            <a:r>
              <a:rPr dirty="0" sz="1350" spc="-5">
                <a:solidFill>
                  <a:srgbClr val="D9D0E6"/>
                </a:solidFill>
                <a:latin typeface="Trebuchet MS"/>
                <a:cs typeface="Trebuchet MS"/>
              </a:rPr>
              <a:t>with </a:t>
            </a:r>
            <a:r>
              <a:rPr dirty="0" sz="1350" spc="25">
                <a:solidFill>
                  <a:srgbClr val="D9D0E6"/>
                </a:solidFill>
                <a:latin typeface="Trebuchet MS"/>
                <a:cs typeface="Trebuchet MS"/>
              </a:rPr>
              <a:t>global  </a:t>
            </a:r>
            <a:r>
              <a:rPr dirty="0" sz="1350" spc="-25">
                <a:solidFill>
                  <a:srgbClr val="D9D0E6"/>
                </a:solidFill>
                <a:latin typeface="Trebuchet MS"/>
                <a:cs typeface="Trebuchet MS"/>
              </a:rPr>
              <a:t>trade.</a:t>
            </a:r>
            <a:endParaRPr sz="1350">
              <a:latin typeface="Trebuchet MS"/>
              <a:cs typeface="Trebuchet MS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9548494" y="6439916"/>
            <a:ext cx="1754504" cy="4191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2023-07-28T22:40:27Z</dcterms:created>
  <dcterms:modified xsi:type="dcterms:W3CDTF">2023-07-28T22:40:27Z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2023-07-10T00:00:00Z</vt:filetime>
  </property>
  <property fmtid="{D5CDD505-2E9C-101B-9397-08002B2CF9AE}" pid="3" name="Creator">
    <vt:lpwstr>pdf-lib (https://github.com/Hopding/pdf-lib)</vt:lpwstr>
  </property>
  <property fmtid="{D5CDD505-2E9C-101B-9397-08002B2CF9AE}" pid="4" name="LastSaved">
    <vt:filetime>2023-07-28T00:00:00Z</vt:filetime>
  </property>
</Properties>
</file>